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14"/>
  </p:notesMasterIdLst>
  <p:handoutMasterIdLst>
    <p:handoutMasterId r:id="rId15"/>
  </p:handoutMasterIdLst>
  <p:sldIdLst>
    <p:sldId id="259" r:id="rId2"/>
    <p:sldId id="260" r:id="rId3"/>
    <p:sldId id="332" r:id="rId4"/>
    <p:sldId id="434" r:id="rId5"/>
    <p:sldId id="445" r:id="rId6"/>
    <p:sldId id="446" r:id="rId7"/>
    <p:sldId id="397" r:id="rId8"/>
    <p:sldId id="382" r:id="rId9"/>
    <p:sldId id="441" r:id="rId10"/>
    <p:sldId id="396" r:id="rId11"/>
    <p:sldId id="389" r:id="rId12"/>
    <p:sldId id="392" r:id="rId13"/>
  </p:sldIdLst>
  <p:sldSz cx="10691813" cy="7559675"/>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ne Ryan-Andrews" initials="LR" lastIdx="1" clrIdx="0">
    <p:extLst>
      <p:ext uri="{19B8F6BF-5375-455C-9EA6-DF929625EA0E}">
        <p15:presenceInfo xmlns:p15="http://schemas.microsoft.com/office/powerpoint/2012/main" userId="Lynne Ryan-Andre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F2E79"/>
    <a:srgbClr val="2D70B7"/>
    <a:srgbClr val="ACC32A"/>
    <a:srgbClr val="0B8C98"/>
    <a:srgbClr val="BA9CFF"/>
    <a:srgbClr val="A6DD8C"/>
    <a:srgbClr val="2D2C31"/>
    <a:srgbClr val="FACE7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23" autoAdjust="0"/>
    <p:restoredTop sz="94795"/>
  </p:normalViewPr>
  <p:slideViewPr>
    <p:cSldViewPr snapToGrid="0" snapToObjects="1" showGuides="1">
      <p:cViewPr varScale="1">
        <p:scale>
          <a:sx n="66" d="100"/>
          <a:sy n="66" d="100"/>
        </p:scale>
        <p:origin x="792" y="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7/17/2025</a:t>
            </a:fld>
            <a:endParaRPr lang="en-US" dirty="0"/>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dirty="0"/>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17/07/2025</a:t>
            </a:fld>
            <a:endParaRPr lang="en-GB" dirty="0"/>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dirty="0"/>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p4: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nes">
    <p:bg>
      <p:bgPr>
        <a:solidFill>
          <a:srgbClr val="DEDEDE"/>
        </a:solidFill>
        <a:effectLst/>
      </p:bgPr>
    </p:bg>
    <p:spTree>
      <p:nvGrpSpPr>
        <p:cNvPr id="1" name=""/>
        <p:cNvGrpSpPr/>
        <p:nvPr/>
      </p:nvGrpSpPr>
      <p:grpSpPr>
        <a:xfrm>
          <a:off x="0" y="0"/>
          <a:ext cx="0" cy="0"/>
          <a:chOff x="0" y="0"/>
          <a:chExt cx="0" cy="0"/>
        </a:xfrm>
      </p:grpSpPr>
      <p:sp>
        <p:nvSpPr>
          <p:cNvPr id="13" name="Picture Placeholder 4"/>
          <p:cNvSpPr>
            <a:spLocks noGrp="1"/>
          </p:cNvSpPr>
          <p:nvPr>
            <p:ph type="pic" sz="quarter" idx="10"/>
          </p:nvPr>
        </p:nvSpPr>
        <p:spPr bwMode="hidden">
          <a:xfrm>
            <a:off x="1" y="0"/>
            <a:ext cx="10691813" cy="6806241"/>
          </a:xfrm>
          <a:solidFill>
            <a:srgbClr val="DEDEDE"/>
          </a:solidFill>
        </p:spPr>
        <p:txBody>
          <a:bodyPr tIns="91440"/>
          <a:lstStyle>
            <a:lvl1pPr algn="ctr">
              <a:defRPr sz="1052" b="0">
                <a:solidFill>
                  <a:schemeClr val="tx1"/>
                </a:solidFill>
              </a:defRPr>
            </a:lvl1pPr>
          </a:lstStyle>
          <a:p>
            <a:r>
              <a:rPr lang="en-US" dirty="0"/>
              <a:t>Click icon to add picture</a:t>
            </a:r>
            <a:endParaRPr lang="en-GB" dirty="0"/>
          </a:p>
        </p:txBody>
      </p:sp>
      <p:sp>
        <p:nvSpPr>
          <p:cNvPr id="2" name="Title 1"/>
          <p:cNvSpPr>
            <a:spLocks noGrp="1"/>
          </p:cNvSpPr>
          <p:nvPr userDrawn="1">
            <p:ph type="ctrTitle" hasCustomPrompt="1"/>
          </p:nvPr>
        </p:nvSpPr>
        <p:spPr>
          <a:xfrm>
            <a:off x="388416" y="472479"/>
            <a:ext cx="6505577" cy="2077192"/>
          </a:xfrm>
        </p:spPr>
        <p:txBody>
          <a:bodyPr anchor="b" anchorCtr="0">
            <a:normAutofit/>
          </a:bodyPr>
          <a:lstStyle>
            <a:lvl1pPr algn="l">
              <a:lnSpc>
                <a:spcPct val="85000"/>
              </a:lnSpc>
              <a:defRPr sz="4400">
                <a:solidFill>
                  <a:schemeClr val="bg1"/>
                </a:solidFill>
              </a:defRPr>
            </a:lvl1pPr>
          </a:lstStyle>
          <a:p>
            <a:r>
              <a:rPr lang="en-US" dirty="0"/>
              <a:t>[Presentation title]</a:t>
            </a:r>
            <a:endParaRPr lang="en-GB" dirty="0"/>
          </a:p>
        </p:txBody>
      </p:sp>
      <p:sp>
        <p:nvSpPr>
          <p:cNvPr id="5" name="Rectangle 4">
            <a:extLst>
              <a:ext uri="{FF2B5EF4-FFF2-40B4-BE49-F238E27FC236}">
                <a16:creationId xmlns:a16="http://schemas.microsoft.com/office/drawing/2014/main" id="{4E7AF81B-6742-4AE1-A07D-FDFD73009073}"/>
              </a:ext>
            </a:extLst>
          </p:cNvPr>
          <p:cNvSpPr/>
          <p:nvPr userDrawn="1"/>
        </p:nvSpPr>
        <p:spPr>
          <a:xfrm>
            <a:off x="0" y="6806242"/>
            <a:ext cx="10691813" cy="75343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6" name="TextBox 5">
            <a:extLst>
              <a:ext uri="{FF2B5EF4-FFF2-40B4-BE49-F238E27FC236}">
                <a16:creationId xmlns:a16="http://schemas.microsoft.com/office/drawing/2014/main" id="{4BF49F56-1E3E-4629-933C-F6363529AF5D}"/>
              </a:ext>
            </a:extLst>
          </p:cNvPr>
          <p:cNvSpPr txBox="1"/>
          <p:nvPr userDrawn="1"/>
        </p:nvSpPr>
        <p:spPr>
          <a:xfrm>
            <a:off x="388413" y="7133330"/>
            <a:ext cx="2052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rPr>
              <a:t>Tech We Can</a:t>
            </a:r>
          </a:p>
        </p:txBody>
      </p:sp>
    </p:spTree>
    <p:extLst>
      <p:ext uri="{BB962C8B-B14F-4D97-AF65-F5344CB8AC3E}">
        <p14:creationId xmlns:p14="http://schemas.microsoft.com/office/powerpoint/2010/main" val="129189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D784CDA2-0E87-40AA-8FF7-126782782774}"/>
              </a:ext>
            </a:extLst>
          </p:cNvPr>
          <p:cNvSpPr txBox="1"/>
          <p:nvPr userDrawn="1"/>
        </p:nvSpPr>
        <p:spPr>
          <a:xfrm>
            <a:off x="388413" y="7055696"/>
            <a:ext cx="2628000" cy="151194"/>
          </a:xfrm>
          <a:prstGeom prst="rect">
            <a:avLst/>
          </a:prstGeom>
          <a:solidFill>
            <a:schemeClr val="accent3"/>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988329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5" y="1512606"/>
            <a:ext cx="4800179"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5503222" y="1512605"/>
            <a:ext cx="4800179"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00456CA5-A388-1D41-B4AF-6658D4C957A1}"/>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16572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37992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2" name="Content Placeholder 3"/>
          <p:cNvSpPr>
            <a:spLocks noGrp="1"/>
          </p:cNvSpPr>
          <p:nvPr>
            <p:ph sz="half" idx="13" hasCustomPrompt="1"/>
          </p:nvPr>
        </p:nvSpPr>
        <p:spPr>
          <a:xfrm>
            <a:off x="7208622"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2DE0F926-F4BA-044E-B97A-AA8668B032A8}"/>
              </a:ext>
            </a:extLst>
          </p:cNvPr>
          <p:cNvSpPr>
            <a:spLocks noGrp="1"/>
          </p:cNvSpPr>
          <p:nvPr>
            <p:ph type="sldNum" sz="quarter" idx="15"/>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323019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2947100"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Content Placeholder 3"/>
          <p:cNvSpPr>
            <a:spLocks noGrp="1"/>
          </p:cNvSpPr>
          <p:nvPr>
            <p:ph sz="half" idx="13" hasCustomPrompt="1"/>
          </p:nvPr>
        </p:nvSpPr>
        <p:spPr>
          <a:xfrm>
            <a:off x="5503222"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7" name="Content Placeholder 3"/>
          <p:cNvSpPr>
            <a:spLocks noGrp="1"/>
          </p:cNvSpPr>
          <p:nvPr>
            <p:ph sz="half" idx="14" hasCustomPrompt="1"/>
          </p:nvPr>
        </p:nvSpPr>
        <p:spPr>
          <a:xfrm>
            <a:off x="8059343"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9" name="Title 8"/>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10" name="Slide Number Placeholder 9">
            <a:extLst>
              <a:ext uri="{FF2B5EF4-FFF2-40B4-BE49-F238E27FC236}">
                <a16:creationId xmlns:a16="http://schemas.microsoft.com/office/drawing/2014/main" id="{CD6E0CB0-5FCA-9E41-ACFD-7D08A524DF43}"/>
              </a:ext>
            </a:extLst>
          </p:cNvPr>
          <p:cNvSpPr>
            <a:spLocks noGrp="1"/>
          </p:cNvSpPr>
          <p:nvPr>
            <p:ph type="sldNum" sz="quarter" idx="16"/>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39664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5" name="Slide Number Placeholder 4">
            <a:extLst>
              <a:ext uri="{FF2B5EF4-FFF2-40B4-BE49-F238E27FC236}">
                <a16:creationId xmlns:a16="http://schemas.microsoft.com/office/drawing/2014/main" id="{5AE750E3-3DF6-B94E-959B-C6E962A30CCF}"/>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531588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E9B7AB-8379-3341-BEF5-2E85A7299A7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307957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7711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7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41708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463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5" name="TextBox 4">
            <a:extLst>
              <a:ext uri="{FF2B5EF4-FFF2-40B4-BE49-F238E27FC236}">
                <a16:creationId xmlns:a16="http://schemas.microsoft.com/office/drawing/2014/main" id="{9E23F83F-DD88-4864-B3FE-90AABC58B5B6}"/>
              </a:ext>
            </a:extLst>
          </p:cNvPr>
          <p:cNvSpPr txBox="1"/>
          <p:nvPr userDrawn="1"/>
        </p:nvSpPr>
        <p:spPr>
          <a:xfrm>
            <a:off x="388413" y="7055696"/>
            <a:ext cx="2628000" cy="151194"/>
          </a:xfrm>
          <a:prstGeom prst="rect">
            <a:avLst/>
          </a:prstGeom>
          <a:solidFill>
            <a:schemeClr val="accent5"/>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40970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9294D828-E515-4FE0-B2AF-581C78F77DA8}"/>
              </a:ext>
            </a:extLst>
          </p:cNvPr>
          <p:cNvSpPr txBox="1"/>
          <p:nvPr userDrawn="1"/>
        </p:nvSpPr>
        <p:spPr>
          <a:xfrm>
            <a:off x="388413" y="7055696"/>
            <a:ext cx="2628000" cy="151194"/>
          </a:xfrm>
          <a:prstGeom prst="rect">
            <a:avLst/>
          </a:prstGeom>
          <a:solidFill>
            <a:schemeClr val="tx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45069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EDF5A9D5-F477-4B37-AA3B-40EAE5F016C0}"/>
              </a:ext>
            </a:extLst>
          </p:cNvPr>
          <p:cNvSpPr txBox="1"/>
          <p:nvPr userDrawn="1"/>
        </p:nvSpPr>
        <p:spPr>
          <a:xfrm>
            <a:off x="388413" y="7055696"/>
            <a:ext cx="2628000" cy="151194"/>
          </a:xfrm>
          <a:prstGeom prst="rect">
            <a:avLst/>
          </a:prstGeom>
          <a:solidFill>
            <a:schemeClr val="accent1"/>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43309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7E68D499-1647-48CB-BCCE-D12D17664ADA}"/>
              </a:ext>
            </a:extLst>
          </p:cNvPr>
          <p:cNvSpPr txBox="1"/>
          <p:nvPr userDrawn="1"/>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40319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6AA6EF94-9322-4247-B294-91C0E5C27761}"/>
              </a:ext>
            </a:extLst>
          </p:cNvPr>
          <p:cNvSpPr txBox="1"/>
          <p:nvPr userDrawn="1"/>
        </p:nvSpPr>
        <p:spPr>
          <a:xfrm>
            <a:off x="388413" y="7055696"/>
            <a:ext cx="2628000" cy="151194"/>
          </a:xfrm>
          <a:prstGeom prst="rect">
            <a:avLst/>
          </a:prstGeom>
          <a:solidFill>
            <a:schemeClr val="accent6"/>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55738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414" y="365104"/>
            <a:ext cx="9914986" cy="900000"/>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388414" y="1512606"/>
            <a:ext cx="9914986" cy="54000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9933364" y="7055696"/>
            <a:ext cx="370037" cy="151194"/>
          </a:xfrm>
          <a:prstGeom prst="rect">
            <a:avLst/>
          </a:prstGeom>
        </p:spPr>
        <p:txBody>
          <a:bodyPr vert="horz" lIns="0" tIns="0" rIns="0" bIns="0" rtlCol="0" anchor="b" anchorCtr="0">
            <a:noAutofit/>
          </a:bodyPr>
          <a:lstStyle>
            <a:lvl1pPr algn="r">
              <a:defRPr sz="800">
                <a:solidFill>
                  <a:schemeClr val="tx1"/>
                </a:solidFill>
              </a:defRPr>
            </a:lvl1pPr>
          </a:lstStyle>
          <a:p>
            <a:fld id="{7870704B-CE94-48CC-AF30-84932A1262A7}" type="slidenum">
              <a:rPr lang="en-GB" smtClean="0"/>
              <a:pPr/>
              <a:t>‹#›</a:t>
            </a:fld>
            <a:endParaRPr lang="en-GB" dirty="0"/>
          </a:p>
        </p:txBody>
      </p:sp>
      <p:sp>
        <p:nvSpPr>
          <p:cNvPr id="8" name="TextBox 7"/>
          <p:cNvSpPr txBox="1"/>
          <p:nvPr/>
        </p:nvSpPr>
        <p:spPr>
          <a:xfrm>
            <a:off x="388413" y="7055696"/>
            <a:ext cx="2700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tx1"/>
                </a:solidFill>
              </a:rPr>
              <a:t>Tech We Can  </a:t>
            </a:r>
            <a:r>
              <a:rPr lang="en-GB" sz="800" dirty="0">
                <a:solidFill>
                  <a:schemeClr val="tx1"/>
                </a:solidFill>
              </a:rPr>
              <a:t>|  Tech for Food</a:t>
            </a:r>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31" r:id="rId1"/>
    <p:sldLayoutId id="2147483741" r:id="rId2"/>
    <p:sldLayoutId id="2147483797" r:id="rId3"/>
    <p:sldLayoutId id="2147483798" r:id="rId4"/>
    <p:sldLayoutId id="2147483791" r:id="rId5"/>
    <p:sldLayoutId id="2147483792" r:id="rId6"/>
    <p:sldLayoutId id="2147483799" r:id="rId7"/>
    <p:sldLayoutId id="2147483793" r:id="rId8"/>
    <p:sldLayoutId id="2147483796" r:id="rId9"/>
    <p:sldLayoutId id="2147483794" r:id="rId10"/>
    <p:sldLayoutId id="2147483744" r:id="rId11"/>
    <p:sldLayoutId id="2147483746" r:id="rId12"/>
    <p:sldLayoutId id="2147483747" r:id="rId13"/>
    <p:sldLayoutId id="2147483786" r:id="rId14"/>
    <p:sldLayoutId id="2147483787" r:id="rId15"/>
  </p:sldLayoutIdLst>
  <p:hf hdr="0" ftr="0" dt="0"/>
  <p:txStyles>
    <p:titleStyle>
      <a:lvl1pPr algn="l" defTabSz="801934"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tx2"/>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tx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tx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9pPr>
    </p:bodyStyle>
    <p:otherStyle>
      <a:defPPr>
        <a:defRPr lang="en-US"/>
      </a:defPPr>
      <a:lvl1pPr marL="0" algn="l" defTabSz="801934" rtl="0" eaLnBrk="1" latinLnBrk="0" hangingPunct="1">
        <a:defRPr sz="1403" kern="1200">
          <a:solidFill>
            <a:schemeClr val="tx1"/>
          </a:solidFill>
          <a:latin typeface="+mn-lt"/>
          <a:ea typeface="+mn-ea"/>
          <a:cs typeface="+mn-cs"/>
        </a:defRPr>
      </a:lvl1pPr>
      <a:lvl2pPr marL="400967" algn="l" defTabSz="801934" rtl="0" eaLnBrk="1" latinLnBrk="0" hangingPunct="1">
        <a:defRPr sz="1403" kern="1200">
          <a:solidFill>
            <a:schemeClr val="tx1"/>
          </a:solidFill>
          <a:latin typeface="+mn-lt"/>
          <a:ea typeface="+mn-ea"/>
          <a:cs typeface="+mn-cs"/>
        </a:defRPr>
      </a:lvl2pPr>
      <a:lvl3pPr marL="801934" algn="l" defTabSz="801934" rtl="0" eaLnBrk="1" latinLnBrk="0" hangingPunct="1">
        <a:defRPr sz="1403" kern="1200">
          <a:solidFill>
            <a:schemeClr val="tx1"/>
          </a:solidFill>
          <a:latin typeface="+mn-lt"/>
          <a:ea typeface="+mn-ea"/>
          <a:cs typeface="+mn-cs"/>
        </a:defRPr>
      </a:lvl3pPr>
      <a:lvl4pPr marL="1202901" algn="l" defTabSz="801934" rtl="0" eaLnBrk="1" latinLnBrk="0" hangingPunct="1">
        <a:defRPr sz="1403" kern="1200">
          <a:solidFill>
            <a:schemeClr val="tx1"/>
          </a:solidFill>
          <a:latin typeface="+mn-lt"/>
          <a:ea typeface="+mn-ea"/>
          <a:cs typeface="+mn-cs"/>
        </a:defRPr>
      </a:lvl4pPr>
      <a:lvl5pPr marL="1603868" algn="l" defTabSz="801934" rtl="0" eaLnBrk="1" latinLnBrk="0" hangingPunct="1">
        <a:defRPr sz="1403" kern="1200">
          <a:solidFill>
            <a:schemeClr val="tx1"/>
          </a:solidFill>
          <a:latin typeface="+mn-lt"/>
          <a:ea typeface="+mn-ea"/>
          <a:cs typeface="+mn-cs"/>
        </a:defRPr>
      </a:lvl5pPr>
      <a:lvl6pPr marL="2004835" algn="l" defTabSz="801934" rtl="0" eaLnBrk="1" latinLnBrk="0" hangingPunct="1">
        <a:defRPr sz="1403" kern="1200">
          <a:solidFill>
            <a:schemeClr val="tx1"/>
          </a:solidFill>
          <a:latin typeface="+mn-lt"/>
          <a:ea typeface="+mn-ea"/>
          <a:cs typeface="+mn-cs"/>
        </a:defRPr>
      </a:lvl6pPr>
      <a:lvl7pPr marL="2405802" algn="l" defTabSz="801934" rtl="0" eaLnBrk="1" latinLnBrk="0" hangingPunct="1">
        <a:defRPr sz="1403" kern="1200">
          <a:solidFill>
            <a:schemeClr val="tx1"/>
          </a:solidFill>
          <a:latin typeface="+mn-lt"/>
          <a:ea typeface="+mn-ea"/>
          <a:cs typeface="+mn-cs"/>
        </a:defRPr>
      </a:lvl7pPr>
      <a:lvl8pPr marL="2806769" algn="l" defTabSz="801934" rtl="0" eaLnBrk="1" latinLnBrk="0" hangingPunct="1">
        <a:defRPr sz="1403" kern="1200">
          <a:solidFill>
            <a:schemeClr val="tx1"/>
          </a:solidFill>
          <a:latin typeface="+mn-lt"/>
          <a:ea typeface="+mn-ea"/>
          <a:cs typeface="+mn-cs"/>
        </a:defRPr>
      </a:lvl8pPr>
      <a:lvl9pPr marL="3207736" algn="l" defTabSz="801934" rtl="0" eaLnBrk="1" latinLnBrk="0" hangingPunct="1">
        <a:defRPr sz="1403"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368" userDrawn="1">
          <p15:clr>
            <a:srgbClr val="F26B43"/>
          </p15:clr>
        </p15:guide>
        <p15:guide id="1" pos="245" userDrawn="1">
          <p15:clr>
            <a:srgbClr val="F26B43"/>
          </p15:clr>
        </p15:guide>
        <p15:guide id="2" pos="6490" userDrawn="1">
          <p15:clr>
            <a:srgbClr val="F26B43"/>
          </p15:clr>
        </p15:guide>
        <p15:guide id="3" pos="3467" userDrawn="1">
          <p15:clr>
            <a:srgbClr val="F26B43"/>
          </p15:clr>
        </p15:guide>
        <p15:guide id="4" pos="3268" userDrawn="1">
          <p15:clr>
            <a:srgbClr val="F26B43"/>
          </p15:clr>
        </p15:guide>
        <p15:guide id="5" orient="horz" pos="4286" userDrawn="1">
          <p15:clr>
            <a:srgbClr val="F26B43"/>
          </p15:clr>
        </p15:guide>
        <p15:guide id="6" pos="2391" userDrawn="1">
          <p15:clr>
            <a:srgbClr val="F26B43"/>
          </p15:clr>
        </p15:guide>
        <p15:guide id="7" pos="2194" userDrawn="1">
          <p15:clr>
            <a:srgbClr val="F26B43"/>
          </p15:clr>
        </p15:guide>
        <p15:guide id="8" pos="4343" userDrawn="1">
          <p15:clr>
            <a:srgbClr val="F26B43"/>
          </p15:clr>
        </p15:guide>
        <p15:guide id="9" pos="4540" userDrawn="1">
          <p15:clr>
            <a:srgbClr val="F26B43"/>
          </p15:clr>
        </p15:guide>
        <p15:guide id="10" orient="horz" pos="2381" userDrawn="1">
          <p15:clr>
            <a:srgbClr val="F26B43"/>
          </p15:clr>
        </p15:guide>
        <p15:guide id="11" orient="horz" pos="1461" userDrawn="1">
          <p15:clr>
            <a:srgbClr val="F26B43"/>
          </p15:clr>
        </p15:guide>
        <p15:guide id="12" orient="horz" pos="1263" userDrawn="1">
          <p15:clr>
            <a:srgbClr val="F26B43"/>
          </p15:clr>
        </p15:guide>
        <p15:guide id="13" orient="horz" pos="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vimeo.com/720284030/cf3e403c1c"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wNlnSMe8imo"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37"/>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486DD47-E29D-479C-AA99-707C7E4827E7}"/>
              </a:ext>
            </a:extLst>
          </p:cNvPr>
          <p:cNvSpPr>
            <a:spLocks noGrp="1"/>
          </p:cNvSpPr>
          <p:nvPr>
            <p:ph sz="half" idx="1"/>
          </p:nvPr>
        </p:nvSpPr>
        <p:spPr>
          <a:xfrm>
            <a:off x="388416" y="1512606"/>
            <a:ext cx="3881660" cy="1868950"/>
          </a:xfrm>
        </p:spPr>
        <p:txBody>
          <a:bodyPr/>
          <a:lstStyle/>
          <a:p>
            <a:pPr lvl="1">
              <a:spcAft>
                <a:spcPts val="600"/>
              </a:spcAft>
            </a:pPr>
            <a:r>
              <a:rPr lang="en-GB" b="0" dirty="0"/>
              <a:t>Before delivering Tech for Food please make sure you have: </a:t>
            </a:r>
            <a:endParaRPr lang="en-GB" dirty="0"/>
          </a:p>
          <a:p>
            <a:pPr lvl="2">
              <a:spcAft>
                <a:spcPts val="600"/>
              </a:spcAft>
            </a:pPr>
            <a:r>
              <a:rPr lang="en-GB" dirty="0"/>
              <a:t>Downloaded and read the Tech for Food plan. </a:t>
            </a:r>
          </a:p>
          <a:p>
            <a:pPr lvl="2">
              <a:spcAft>
                <a:spcPts val="600"/>
              </a:spcAft>
            </a:pPr>
            <a:r>
              <a:rPr lang="en-GB" dirty="0"/>
              <a:t>Decided how you would like the students to present their group work. </a:t>
            </a:r>
          </a:p>
        </p:txBody>
      </p:sp>
      <p:sp>
        <p:nvSpPr>
          <p:cNvPr id="3" name="Content Placeholder 2">
            <a:extLst>
              <a:ext uri="{FF2B5EF4-FFF2-40B4-BE49-F238E27FC236}">
                <a16:creationId xmlns:a16="http://schemas.microsoft.com/office/drawing/2014/main" id="{397760B4-4E69-4C88-82C6-9DB70C1688FC}"/>
              </a:ext>
            </a:extLst>
          </p:cNvPr>
          <p:cNvSpPr>
            <a:spLocks noGrp="1"/>
          </p:cNvSpPr>
          <p:nvPr>
            <p:ph sz="half" idx="2"/>
          </p:nvPr>
        </p:nvSpPr>
        <p:spPr>
          <a:xfrm>
            <a:off x="4753156" y="1512605"/>
            <a:ext cx="5550246" cy="1868950"/>
          </a:xfrm>
        </p:spPr>
        <p:txBody>
          <a:bodyPr/>
          <a:lstStyle/>
          <a:p>
            <a:pPr lvl="1">
              <a:spcAft>
                <a:spcPts val="600"/>
              </a:spcAft>
            </a:pPr>
            <a:r>
              <a:rPr lang="en-GB" dirty="0"/>
              <a:t>Resources needed for Tech for Food: </a:t>
            </a:r>
          </a:p>
          <a:p>
            <a:pPr lvl="2">
              <a:spcAft>
                <a:spcPts val="600"/>
              </a:spcAft>
            </a:pPr>
            <a:r>
              <a:rPr lang="en-GB" dirty="0"/>
              <a:t>Access to the internet either through the tablets or laptops / desktops – individually or small groups for research.</a:t>
            </a:r>
          </a:p>
          <a:p>
            <a:pPr lvl="2">
              <a:spcAft>
                <a:spcPts val="600"/>
              </a:spcAft>
            </a:pPr>
            <a:r>
              <a:rPr lang="en-GB" dirty="0"/>
              <a:t>Printouts of homework sheets.</a:t>
            </a:r>
          </a:p>
          <a:p>
            <a:pPr lvl="2">
              <a:spcAft>
                <a:spcPts val="600"/>
              </a:spcAft>
            </a:pPr>
            <a:r>
              <a:rPr lang="en-GB" dirty="0"/>
              <a:t>Paper and pens for the presentation of the restaurant plans (if you choose this form of presentation).</a:t>
            </a:r>
          </a:p>
        </p:txBody>
      </p:sp>
      <p:sp>
        <p:nvSpPr>
          <p:cNvPr id="438" name="Google Shape;438;p4"/>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chemeClr val="lt1"/>
              </a:buClr>
              <a:buSzPts val="3200"/>
            </a:pPr>
            <a:r>
              <a:rPr lang="en-GB" dirty="0"/>
              <a:t>Tech for Food: Teacher notes</a:t>
            </a:r>
            <a:endParaRPr sz="2400" dirty="0"/>
          </a:p>
        </p:txBody>
      </p:sp>
      <p:sp>
        <p:nvSpPr>
          <p:cNvPr id="4" name="Slide Number Placeholder 3">
            <a:extLst>
              <a:ext uri="{FF2B5EF4-FFF2-40B4-BE49-F238E27FC236}">
                <a16:creationId xmlns:a16="http://schemas.microsoft.com/office/drawing/2014/main" id="{88342A22-343D-4009-A2DF-F343FCEE8A68}"/>
              </a:ext>
            </a:extLst>
          </p:cNvPr>
          <p:cNvSpPr>
            <a:spLocks noGrp="1"/>
          </p:cNvSpPr>
          <p:nvPr>
            <p:ph type="sldNum" sz="quarter" idx="11"/>
          </p:nvPr>
        </p:nvSpPr>
        <p:spPr/>
        <p:txBody>
          <a:bodyPr/>
          <a:lstStyle/>
          <a:p>
            <a:fld id="{7870704B-CE94-48CC-AF30-84932A1262A7}" type="slidenum">
              <a:rPr lang="en-GB" smtClean="0"/>
              <a:pPr/>
              <a:t>1</a:t>
            </a:fld>
            <a:endParaRPr lang="en-GB" dirty="0"/>
          </a:p>
        </p:txBody>
      </p:sp>
      <p:sp>
        <p:nvSpPr>
          <p:cNvPr id="7" name="TextBox 6">
            <a:extLst>
              <a:ext uri="{FF2B5EF4-FFF2-40B4-BE49-F238E27FC236}">
                <a16:creationId xmlns:a16="http://schemas.microsoft.com/office/drawing/2014/main" id="{070B077D-EEE5-4F20-9086-6F78EEEAC6A0}"/>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DBFF5B9-01CA-4FDC-A475-D916C70A88F0}"/>
              </a:ext>
            </a:extLst>
          </p:cNvPr>
          <p:cNvSpPr/>
          <p:nvPr/>
        </p:nvSpPr>
        <p:spPr>
          <a:xfrm>
            <a:off x="3470564" y="0"/>
            <a:ext cx="722124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p:txBody>
          <a:bodyPr/>
          <a:lstStyle/>
          <a:p>
            <a:r>
              <a:rPr lang="en-IN" dirty="0"/>
              <a:t>Your task</a:t>
            </a:r>
            <a:endParaRPr lang="en-GB" dirty="0"/>
          </a:p>
        </p:txBody>
      </p:sp>
      <p:sp>
        <p:nvSpPr>
          <p:cNvPr id="3" name="Content Placeholder 2">
            <a:extLst>
              <a:ext uri="{FF2B5EF4-FFF2-40B4-BE49-F238E27FC236}">
                <a16:creationId xmlns:a16="http://schemas.microsoft.com/office/drawing/2014/main" id="{AEB477BB-A45F-43B6-807B-EE3DADC272C8}"/>
              </a:ext>
            </a:extLst>
          </p:cNvPr>
          <p:cNvSpPr>
            <a:spLocks noGrp="1"/>
          </p:cNvSpPr>
          <p:nvPr>
            <p:ph idx="1"/>
          </p:nvPr>
        </p:nvSpPr>
        <p:spPr>
          <a:xfrm>
            <a:off x="388414" y="1512604"/>
            <a:ext cx="2708469" cy="5400000"/>
          </a:xfrm>
        </p:spPr>
        <p:txBody>
          <a:bodyPr/>
          <a:lstStyle/>
          <a:p>
            <a:r>
              <a:rPr lang="en-GB" sz="2000" b="0" dirty="0"/>
              <a:t>You are now going to use everything you have learnt about tech for food to design a restaurant of the future. </a:t>
            </a:r>
          </a:p>
          <a:p>
            <a:r>
              <a:rPr lang="en-GB" sz="2000" b="0" dirty="0"/>
              <a:t>What could restaurants look like in 10 – 20 years time?  </a:t>
            </a:r>
          </a:p>
          <a:p>
            <a:r>
              <a:rPr lang="en-GB" sz="2000" b="0" dirty="0"/>
              <a:t>Draw a bird’s eye view of the layout of your restaurant and label </a:t>
            </a:r>
            <a:br>
              <a:rPr lang="en-GB" sz="2000" b="0" dirty="0"/>
            </a:br>
            <a:r>
              <a:rPr lang="en-GB" sz="2000" b="0" dirty="0"/>
              <a:t>the technology in your restaurant. </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10</a:t>
            </a:fld>
            <a:endParaRPr lang="en-GB" dirty="0">
              <a:solidFill>
                <a:schemeClr val="tx1"/>
              </a:solidFill>
            </a:endParaRPr>
          </a:p>
        </p:txBody>
      </p:sp>
      <p:sp>
        <p:nvSpPr>
          <p:cNvPr id="12" name="Content Placeholder 2">
            <a:extLst>
              <a:ext uri="{FF2B5EF4-FFF2-40B4-BE49-F238E27FC236}">
                <a16:creationId xmlns:a16="http://schemas.microsoft.com/office/drawing/2014/main" id="{4A2FDEFC-2418-4261-99C2-ED462DA92042}"/>
              </a:ext>
            </a:extLst>
          </p:cNvPr>
          <p:cNvSpPr txBox="1">
            <a:spLocks/>
          </p:cNvSpPr>
          <p:nvPr/>
        </p:nvSpPr>
        <p:spPr>
          <a:xfrm>
            <a:off x="3946613" y="1512604"/>
            <a:ext cx="6469155" cy="2695714"/>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2000" b="0" dirty="0">
                <a:solidFill>
                  <a:schemeClr val="accent2"/>
                </a:solidFill>
                <a:latin typeface="+mj-lt"/>
              </a:rPr>
              <a:t>On your plan, make sure you think about: </a:t>
            </a:r>
          </a:p>
          <a:p>
            <a:pPr marL="342900" indent="-342900">
              <a:buFont typeface="Arial" panose="020B0604020202020204" pitchFamily="34" charset="0"/>
              <a:buChar char="•"/>
            </a:pPr>
            <a:r>
              <a:rPr lang="en-GB" sz="2000" b="0" dirty="0">
                <a:solidFill>
                  <a:schemeClr val="accent2"/>
                </a:solidFill>
                <a:latin typeface="+mj-lt"/>
              </a:rPr>
              <a:t>What kind of food will the restaurant serve? </a:t>
            </a:r>
          </a:p>
          <a:p>
            <a:pPr marL="342900" indent="-342900">
              <a:buFont typeface="Arial" panose="020B0604020202020204" pitchFamily="34" charset="0"/>
              <a:buChar char="•"/>
            </a:pPr>
            <a:r>
              <a:rPr lang="en-GB" sz="2000" b="0" dirty="0">
                <a:solidFill>
                  <a:schemeClr val="accent2"/>
                </a:solidFill>
                <a:latin typeface="+mj-lt"/>
              </a:rPr>
              <a:t>How will the food be cooked? </a:t>
            </a:r>
          </a:p>
          <a:p>
            <a:pPr marL="342900" indent="-342900">
              <a:buFont typeface="Arial" panose="020B0604020202020204" pitchFamily="34" charset="0"/>
              <a:buChar char="•"/>
            </a:pPr>
            <a:r>
              <a:rPr lang="en-GB" sz="2000" b="0" dirty="0">
                <a:solidFill>
                  <a:schemeClr val="accent2"/>
                </a:solidFill>
                <a:latin typeface="+mj-lt"/>
              </a:rPr>
              <a:t>How will customers order their food? </a:t>
            </a:r>
          </a:p>
          <a:p>
            <a:pPr marL="342900" indent="-342900">
              <a:buFont typeface="Arial" panose="020B0604020202020204" pitchFamily="34" charset="0"/>
              <a:buChar char="•"/>
            </a:pPr>
            <a:r>
              <a:rPr lang="en-GB" sz="2000" b="0" dirty="0">
                <a:solidFill>
                  <a:schemeClr val="accent2"/>
                </a:solidFill>
                <a:latin typeface="+mj-lt"/>
              </a:rPr>
              <a:t>How will food be delivered to the tables? </a:t>
            </a:r>
          </a:p>
          <a:p>
            <a:pPr marL="342900" indent="-342900">
              <a:buFont typeface="Arial" panose="020B0604020202020204" pitchFamily="34" charset="0"/>
              <a:buChar char="•"/>
            </a:pPr>
            <a:r>
              <a:rPr lang="en-GB" sz="2000" b="0" dirty="0">
                <a:solidFill>
                  <a:schemeClr val="accent2"/>
                </a:solidFill>
                <a:latin typeface="+mj-lt"/>
              </a:rPr>
              <a:t>Will any people work in the restaurant? If so, what will they be doing? </a:t>
            </a:r>
          </a:p>
          <a:p>
            <a:endParaRPr lang="en-GB" sz="1800" b="0" dirty="0">
              <a:solidFill>
                <a:schemeClr val="accent2"/>
              </a:solidFill>
            </a:endParaRPr>
          </a:p>
        </p:txBody>
      </p:sp>
      <p:sp>
        <p:nvSpPr>
          <p:cNvPr id="8" name="TextBox 7">
            <a:extLst>
              <a:ext uri="{FF2B5EF4-FFF2-40B4-BE49-F238E27FC236}">
                <a16:creationId xmlns:a16="http://schemas.microsoft.com/office/drawing/2014/main" id="{847B7D38-0C82-4BE8-8268-9077E4ACFC71}"/>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124" name="Picture 4" descr="The Restaurant of the Future - YouTube">
            <a:extLst>
              <a:ext uri="{FF2B5EF4-FFF2-40B4-BE49-F238E27FC236}">
                <a16:creationId xmlns:a16="http://schemas.microsoft.com/office/drawing/2014/main" id="{A2DC13FD-6682-4044-825A-6FF4447FB3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5" r="11555"/>
          <a:stretch/>
        </p:blipFill>
        <p:spPr bwMode="auto">
          <a:xfrm>
            <a:off x="3946613" y="4473202"/>
            <a:ext cx="3096883" cy="23066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uture restaurant waiters will respond to taps instead of tips ...">
            <a:extLst>
              <a:ext uri="{FF2B5EF4-FFF2-40B4-BE49-F238E27FC236}">
                <a16:creationId xmlns:a16="http://schemas.microsoft.com/office/drawing/2014/main" id="{4B10E8FD-76BE-47B8-8AD3-9FD3E62EDA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69" r="3512"/>
          <a:stretch/>
        </p:blipFill>
        <p:spPr bwMode="auto">
          <a:xfrm>
            <a:off x="7235301" y="4473202"/>
            <a:ext cx="3068098" cy="230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29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7653134-7CF7-4869-973B-303F4F86E11B}"/>
              </a:ext>
            </a:extLst>
          </p:cNvPr>
          <p:cNvSpPr/>
          <p:nvPr/>
        </p:nvSpPr>
        <p:spPr>
          <a:xfrm>
            <a:off x="0" y="-6974"/>
            <a:ext cx="10691813" cy="3103857"/>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984459D0-EDE7-4DF7-B68B-DCCDEE649082}"/>
              </a:ext>
            </a:extLst>
          </p:cNvPr>
          <p:cNvSpPr>
            <a:spLocks noGrp="1"/>
          </p:cNvSpPr>
          <p:nvPr>
            <p:ph type="title"/>
          </p:nvPr>
        </p:nvSpPr>
        <p:spPr/>
        <p:txBody>
          <a:bodyPr/>
          <a:lstStyle/>
          <a:p>
            <a:r>
              <a:rPr lang="en-IN" dirty="0">
                <a:solidFill>
                  <a:schemeClr val="tx1"/>
                </a:solidFill>
              </a:rPr>
              <a:t>Careers in Tech for Food</a:t>
            </a:r>
            <a:endParaRPr lang="en-GB" dirty="0">
              <a:solidFill>
                <a:schemeClr val="tx1"/>
              </a:solidFill>
            </a:endParaRPr>
          </a:p>
        </p:txBody>
      </p:sp>
      <p:sp>
        <p:nvSpPr>
          <p:cNvPr id="3" name="Content Placeholder 2">
            <a:extLst>
              <a:ext uri="{FF2B5EF4-FFF2-40B4-BE49-F238E27FC236}">
                <a16:creationId xmlns:a16="http://schemas.microsoft.com/office/drawing/2014/main" id="{95EF0043-F049-4DB8-B3B2-25E07BFC4ED9}"/>
              </a:ext>
            </a:extLst>
          </p:cNvPr>
          <p:cNvSpPr>
            <a:spLocks noGrp="1"/>
          </p:cNvSpPr>
          <p:nvPr>
            <p:ph idx="1"/>
          </p:nvPr>
        </p:nvSpPr>
        <p:spPr>
          <a:xfrm>
            <a:off x="388413" y="1512604"/>
            <a:ext cx="9914987" cy="5400000"/>
          </a:xfrm>
        </p:spPr>
        <p:txBody>
          <a:bodyPr/>
          <a:lstStyle/>
          <a:p>
            <a:r>
              <a:rPr lang="en-GB" sz="2000" b="0" dirty="0">
                <a:solidFill>
                  <a:schemeClr val="accent3"/>
                </a:solidFill>
              </a:rPr>
              <a:t>Food Technologist</a:t>
            </a:r>
          </a:p>
        </p:txBody>
      </p:sp>
      <p:sp>
        <p:nvSpPr>
          <p:cNvPr id="4" name="Slide Number Placeholder 3">
            <a:extLst>
              <a:ext uri="{FF2B5EF4-FFF2-40B4-BE49-F238E27FC236}">
                <a16:creationId xmlns:a16="http://schemas.microsoft.com/office/drawing/2014/main" id="{BB26DA05-0F4B-45D1-9EDD-6006ACFF8A3E}"/>
              </a:ext>
            </a:extLst>
          </p:cNvPr>
          <p:cNvSpPr>
            <a:spLocks noGrp="1"/>
          </p:cNvSpPr>
          <p:nvPr>
            <p:ph type="sldNum" sz="quarter" idx="11"/>
          </p:nvPr>
        </p:nvSpPr>
        <p:spPr/>
        <p:txBody>
          <a:bodyPr/>
          <a:lstStyle/>
          <a:p>
            <a:fld id="{7870704B-CE94-48CC-AF30-84932A1262A7}" type="slidenum">
              <a:rPr lang="en-GB" smtClean="0"/>
              <a:pPr/>
              <a:t>11</a:t>
            </a:fld>
            <a:endParaRPr lang="en-GB" dirty="0"/>
          </a:p>
        </p:txBody>
      </p:sp>
      <p:sp>
        <p:nvSpPr>
          <p:cNvPr id="13" name="Rectangle 12">
            <a:extLst>
              <a:ext uri="{FF2B5EF4-FFF2-40B4-BE49-F238E27FC236}">
                <a16:creationId xmlns:a16="http://schemas.microsoft.com/office/drawing/2014/main" id="{752706F6-DF7B-492A-88FD-219356BAA826}"/>
              </a:ext>
            </a:extLst>
          </p:cNvPr>
          <p:cNvSpPr/>
          <p:nvPr/>
        </p:nvSpPr>
        <p:spPr>
          <a:xfrm>
            <a:off x="7093655" y="1512604"/>
            <a:ext cx="924933" cy="307777"/>
          </a:xfrm>
          <a:prstGeom prst="rect">
            <a:avLst/>
          </a:prstGeom>
        </p:spPr>
        <p:txBody>
          <a:bodyPr wrap="none" lIns="0" tIns="0" rIns="0" bIns="0">
            <a:spAutoFit/>
          </a:bodyPr>
          <a:lstStyle/>
          <a:p>
            <a:pPr defTabSz="801934">
              <a:spcAft>
                <a:spcPts val="1052"/>
              </a:spcAft>
            </a:pPr>
            <a:r>
              <a:rPr lang="en-GB" sz="2000" dirty="0">
                <a:solidFill>
                  <a:schemeClr val="accent3"/>
                </a:solidFill>
              </a:rPr>
              <a:t>Inventor</a:t>
            </a:r>
          </a:p>
        </p:txBody>
      </p:sp>
      <p:sp>
        <p:nvSpPr>
          <p:cNvPr id="14" name="Content Placeholder 2">
            <a:extLst>
              <a:ext uri="{FF2B5EF4-FFF2-40B4-BE49-F238E27FC236}">
                <a16:creationId xmlns:a16="http://schemas.microsoft.com/office/drawing/2014/main" id="{C747E57C-0B41-4889-AB1C-42EEED4C1421}"/>
              </a:ext>
            </a:extLst>
          </p:cNvPr>
          <p:cNvSpPr txBox="1">
            <a:spLocks/>
          </p:cNvSpPr>
          <p:nvPr/>
        </p:nvSpPr>
        <p:spPr>
          <a:xfrm>
            <a:off x="388414" y="4096387"/>
            <a:ext cx="2973028"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food technologist, you could be involved with things like working with new ingredients to create safe and tasty foods. Or work on existing recipes to try and test and improve them. </a:t>
            </a:r>
          </a:p>
        </p:txBody>
      </p:sp>
      <p:sp>
        <p:nvSpPr>
          <p:cNvPr id="19" name="Content Placeholder 2">
            <a:extLst>
              <a:ext uri="{FF2B5EF4-FFF2-40B4-BE49-F238E27FC236}">
                <a16:creationId xmlns:a16="http://schemas.microsoft.com/office/drawing/2014/main" id="{996E62D4-014B-4EB2-8329-492CF6E1F44A}"/>
              </a:ext>
            </a:extLst>
          </p:cNvPr>
          <p:cNvSpPr txBox="1">
            <a:spLocks/>
          </p:cNvSpPr>
          <p:nvPr/>
        </p:nvSpPr>
        <p:spPr>
          <a:xfrm>
            <a:off x="7093655" y="4096387"/>
            <a:ext cx="2839709"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You could be an inventor of a new piece of technology used to cook, store, transport or grow food. </a:t>
            </a:r>
          </a:p>
        </p:txBody>
      </p:sp>
      <p:pic>
        <p:nvPicPr>
          <p:cNvPr id="5124" name="Picture 4" descr="What Can You Do With a Food Science Degree? | Top Universities">
            <a:extLst>
              <a:ext uri="{FF2B5EF4-FFF2-40B4-BE49-F238E27FC236}">
                <a16:creationId xmlns:a16="http://schemas.microsoft.com/office/drawing/2014/main" id="{659F56AF-5F0D-41BE-9491-3E398954E8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17" r="3766"/>
          <a:stretch/>
        </p:blipFill>
        <p:spPr bwMode="auto">
          <a:xfrm>
            <a:off x="388413" y="1935479"/>
            <a:ext cx="3087733" cy="1969960"/>
          </a:xfrm>
          <a:prstGeom prst="rect">
            <a:avLst/>
          </a:prstGeom>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2C471A6-F7D2-4A4C-AFEA-3BEF48796BED}"/>
              </a:ext>
            </a:extLst>
          </p:cNvPr>
          <p:cNvSpPr/>
          <p:nvPr/>
        </p:nvSpPr>
        <p:spPr>
          <a:xfrm>
            <a:off x="3737268" y="1512604"/>
            <a:ext cx="2252220" cy="307777"/>
          </a:xfrm>
          <a:prstGeom prst="rect">
            <a:avLst/>
          </a:prstGeom>
        </p:spPr>
        <p:txBody>
          <a:bodyPr wrap="none" lIns="0" tIns="0" rIns="0" bIns="0">
            <a:spAutoFit/>
          </a:bodyPr>
          <a:lstStyle/>
          <a:p>
            <a:pPr defTabSz="801934">
              <a:spcAft>
                <a:spcPts val="1052"/>
              </a:spcAft>
            </a:pPr>
            <a:r>
              <a:rPr lang="en-GB" sz="2000" dirty="0">
                <a:solidFill>
                  <a:schemeClr val="accent3"/>
                </a:solidFill>
              </a:rPr>
              <a:t>Software Developer</a:t>
            </a:r>
          </a:p>
        </p:txBody>
      </p:sp>
      <p:sp>
        <p:nvSpPr>
          <p:cNvPr id="15" name="Content Placeholder 2">
            <a:extLst>
              <a:ext uri="{FF2B5EF4-FFF2-40B4-BE49-F238E27FC236}">
                <a16:creationId xmlns:a16="http://schemas.microsoft.com/office/drawing/2014/main" id="{B1AC24E2-D5A9-4D4E-92A8-1DE9FB5EE206}"/>
              </a:ext>
            </a:extLst>
          </p:cNvPr>
          <p:cNvSpPr txBox="1">
            <a:spLocks/>
          </p:cNvSpPr>
          <p:nvPr/>
        </p:nvSpPr>
        <p:spPr>
          <a:xfrm>
            <a:off x="3737269" y="4096387"/>
            <a:ext cx="3119672"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software developer, you could design and install software systems into places like kitchens and restaurants. </a:t>
            </a:r>
          </a:p>
        </p:txBody>
      </p:sp>
      <p:sp>
        <p:nvSpPr>
          <p:cNvPr id="16" name="TextBox 15">
            <a:extLst>
              <a:ext uri="{FF2B5EF4-FFF2-40B4-BE49-F238E27FC236}">
                <a16:creationId xmlns:a16="http://schemas.microsoft.com/office/drawing/2014/main" id="{F1BD7128-F243-4FA5-A135-B64E154068C5}"/>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 name="Picture 4">
            <a:extLst>
              <a:ext uri="{FF2B5EF4-FFF2-40B4-BE49-F238E27FC236}">
                <a16:creationId xmlns:a16="http://schemas.microsoft.com/office/drawing/2014/main" id="{30D50B89-9FAC-4CE2-B9C3-E6C0A80ED788}"/>
              </a:ext>
            </a:extLst>
          </p:cNvPr>
          <p:cNvPicPr>
            <a:picLocks noChangeAspect="1"/>
          </p:cNvPicPr>
          <p:nvPr/>
        </p:nvPicPr>
        <p:blipFill>
          <a:blip r:embed="rId3"/>
          <a:stretch>
            <a:fillRect/>
          </a:stretch>
        </p:blipFill>
        <p:spPr>
          <a:xfrm>
            <a:off x="3734230" y="1935479"/>
            <a:ext cx="3083745" cy="1969960"/>
          </a:xfrm>
          <a:prstGeom prst="rect">
            <a:avLst/>
          </a:prstGeom>
        </p:spPr>
      </p:pic>
      <p:pic>
        <p:nvPicPr>
          <p:cNvPr id="6" name="Picture 5">
            <a:extLst>
              <a:ext uri="{FF2B5EF4-FFF2-40B4-BE49-F238E27FC236}">
                <a16:creationId xmlns:a16="http://schemas.microsoft.com/office/drawing/2014/main" id="{8E8BBBBE-853A-43F5-9C0D-CA338E509DDA}"/>
              </a:ext>
            </a:extLst>
          </p:cNvPr>
          <p:cNvPicPr>
            <a:picLocks noChangeAspect="1"/>
          </p:cNvPicPr>
          <p:nvPr/>
        </p:nvPicPr>
        <p:blipFill>
          <a:blip r:embed="rId4"/>
          <a:stretch>
            <a:fillRect/>
          </a:stretch>
        </p:blipFill>
        <p:spPr>
          <a:xfrm>
            <a:off x="7093655" y="1935479"/>
            <a:ext cx="3093720" cy="1965960"/>
          </a:xfrm>
          <a:prstGeom prst="rect">
            <a:avLst/>
          </a:prstGeom>
        </p:spPr>
      </p:pic>
    </p:spTree>
    <p:extLst>
      <p:ext uri="{BB962C8B-B14F-4D97-AF65-F5344CB8AC3E}">
        <p14:creationId xmlns:p14="http://schemas.microsoft.com/office/powerpoint/2010/main" val="440775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D9BFC5-F6FF-4B56-B35D-059372762992}"/>
              </a:ext>
            </a:extLst>
          </p:cNvPr>
          <p:cNvSpPr/>
          <p:nvPr/>
        </p:nvSpPr>
        <p:spPr>
          <a:xfrm>
            <a:off x="1" y="2153938"/>
            <a:ext cx="10691814" cy="455741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Homework</a:t>
            </a:r>
            <a:endParaRPr lang="en-GB" sz="2000" dirty="0"/>
          </a:p>
        </p:txBody>
      </p:sp>
      <p:sp>
        <p:nvSpPr>
          <p:cNvPr id="3" name="Content Placeholder 2">
            <a:extLst>
              <a:ext uri="{FF2B5EF4-FFF2-40B4-BE49-F238E27FC236}">
                <a16:creationId xmlns:a16="http://schemas.microsoft.com/office/drawing/2014/main" id="{1067ECC5-A27D-41F1-9EB9-0DD24A5DA09F}"/>
              </a:ext>
            </a:extLst>
          </p:cNvPr>
          <p:cNvSpPr>
            <a:spLocks noGrp="1"/>
          </p:cNvSpPr>
          <p:nvPr>
            <p:ph idx="1"/>
          </p:nvPr>
        </p:nvSpPr>
        <p:spPr>
          <a:xfrm>
            <a:off x="388413" y="1512604"/>
            <a:ext cx="9914987" cy="542032"/>
          </a:xfrm>
        </p:spPr>
        <p:txBody>
          <a:bodyPr/>
          <a:lstStyle/>
          <a:p>
            <a:r>
              <a:rPr lang="en-GB" sz="2000" b="0" dirty="0"/>
              <a:t>Create a piece of technology / Tech We Can themed food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52" name="TextBox 51">
            <a:extLst>
              <a:ext uri="{FF2B5EF4-FFF2-40B4-BE49-F238E27FC236}">
                <a16:creationId xmlns:a16="http://schemas.microsoft.com/office/drawing/2014/main" id="{3EAE05C4-E311-41B3-B4EF-7747804D540D}"/>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6150" name="Picture 6" descr="11 Coolest Video Game Cakes | Cooking Channel">
            <a:extLst>
              <a:ext uri="{FF2B5EF4-FFF2-40B4-BE49-F238E27FC236}">
                <a16:creationId xmlns:a16="http://schemas.microsoft.com/office/drawing/2014/main" id="{53E99F6A-67A5-4A42-A62F-F5463ECF3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449" y="2432844"/>
            <a:ext cx="3055331" cy="40790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17 Best music cookies images | Music cookies, Cookies, Cookie ...">
            <a:extLst>
              <a:ext uri="{FF2B5EF4-FFF2-40B4-BE49-F238E27FC236}">
                <a16:creationId xmlns:a16="http://schemas.microsoft.com/office/drawing/2014/main" id="{7CE686EA-4F3F-4BD1-A11A-F2FF3F284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12" y="4368743"/>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omputer themed cupcakes | Computer cake, Nutella birthday cake ...">
            <a:extLst>
              <a:ext uri="{FF2B5EF4-FFF2-40B4-BE49-F238E27FC236}">
                <a16:creationId xmlns:a16="http://schemas.microsoft.com/office/drawing/2014/main" id="{CB6362FA-0F66-4DBF-8D77-2E6916283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20" y="4378267"/>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0E9B2A-C5C1-4760-A09D-C90E698B8852}"/>
              </a:ext>
            </a:extLst>
          </p:cNvPr>
          <p:cNvPicPr>
            <a:picLocks noChangeAspect="1"/>
          </p:cNvPicPr>
          <p:nvPr/>
        </p:nvPicPr>
        <p:blipFill>
          <a:blip r:embed="rId5"/>
          <a:stretch>
            <a:fillRect/>
          </a:stretch>
        </p:blipFill>
        <p:spPr>
          <a:xfrm>
            <a:off x="388414" y="2432844"/>
            <a:ext cx="3063240" cy="1722120"/>
          </a:xfrm>
          <a:prstGeom prst="rect">
            <a:avLst/>
          </a:prstGeom>
        </p:spPr>
      </p:pic>
      <p:pic>
        <p:nvPicPr>
          <p:cNvPr id="6" name="Picture 5">
            <a:extLst>
              <a:ext uri="{FF2B5EF4-FFF2-40B4-BE49-F238E27FC236}">
                <a16:creationId xmlns:a16="http://schemas.microsoft.com/office/drawing/2014/main" id="{58237F65-087F-47FE-9762-D8C2D9FD722F}"/>
              </a:ext>
            </a:extLst>
          </p:cNvPr>
          <p:cNvPicPr>
            <a:picLocks noChangeAspect="1"/>
          </p:cNvPicPr>
          <p:nvPr/>
        </p:nvPicPr>
        <p:blipFill>
          <a:blip r:embed="rId6"/>
          <a:stretch>
            <a:fillRect/>
          </a:stretch>
        </p:blipFill>
        <p:spPr>
          <a:xfrm>
            <a:off x="3677126" y="2432844"/>
            <a:ext cx="3337560" cy="1722120"/>
          </a:xfrm>
          <a:prstGeom prst="rect">
            <a:avLst/>
          </a:prstGeom>
        </p:spPr>
      </p:pic>
      <p:pic>
        <p:nvPicPr>
          <p:cNvPr id="8" name="Picture 7">
            <a:extLst>
              <a:ext uri="{FF2B5EF4-FFF2-40B4-BE49-F238E27FC236}">
                <a16:creationId xmlns:a16="http://schemas.microsoft.com/office/drawing/2014/main" id="{1A86A6B4-EF98-4D7C-8CD1-2385D68FEF3A}"/>
              </a:ext>
            </a:extLst>
          </p:cNvPr>
          <p:cNvPicPr>
            <a:picLocks noChangeAspect="1"/>
          </p:cNvPicPr>
          <p:nvPr/>
        </p:nvPicPr>
        <p:blipFill>
          <a:blip r:embed="rId7"/>
          <a:stretch>
            <a:fillRect/>
          </a:stretch>
        </p:blipFill>
        <p:spPr>
          <a:xfrm>
            <a:off x="5056346" y="4378267"/>
            <a:ext cx="1958340" cy="2118360"/>
          </a:xfrm>
          <a:prstGeom prst="rect">
            <a:avLst/>
          </a:prstGeom>
        </p:spPr>
      </p:pic>
    </p:spTree>
    <p:extLst>
      <p:ext uri="{BB962C8B-B14F-4D97-AF65-F5344CB8AC3E}">
        <p14:creationId xmlns:p14="http://schemas.microsoft.com/office/powerpoint/2010/main" val="291079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465FB07-4C97-4BDD-9DC9-651DAC37B5DC}"/>
              </a:ext>
            </a:extLst>
          </p:cNvPr>
          <p:cNvSpPr/>
          <p:nvPr/>
        </p:nvSpPr>
        <p:spPr>
          <a:xfrm>
            <a:off x="0" y="2159674"/>
            <a:ext cx="10691813" cy="5400001"/>
          </a:xfrm>
          <a:prstGeom prst="flowChartManualInpu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title"/>
          </p:nvPr>
        </p:nvSpPr>
        <p:spPr/>
        <p:txBody>
          <a:bodyPr/>
          <a:lstStyle/>
          <a:p>
            <a:r>
              <a:rPr lang="en-GB" dirty="0"/>
              <a:t>Share homework</a:t>
            </a:r>
          </a:p>
        </p:txBody>
      </p:sp>
      <p:sp>
        <p:nvSpPr>
          <p:cNvPr id="6" name="Slide Number Placeholder 5">
            <a:extLst>
              <a:ext uri="{FF2B5EF4-FFF2-40B4-BE49-F238E27FC236}">
                <a16:creationId xmlns:a16="http://schemas.microsoft.com/office/drawing/2014/main" id="{60726D22-EDDF-4ACD-A6F1-8133145335F6}"/>
              </a:ext>
            </a:extLst>
          </p:cNvPr>
          <p:cNvSpPr>
            <a:spLocks noGrp="1"/>
          </p:cNvSpPr>
          <p:nvPr>
            <p:ph type="sldNum" sz="quarter" idx="11"/>
          </p:nvPr>
        </p:nvSpPr>
        <p:spPr/>
        <p:txBody>
          <a:bodyPr/>
          <a:lstStyle/>
          <a:p>
            <a:fld id="{7870704B-CE94-48CC-AF30-84932A1262A7}" type="slidenum">
              <a:rPr lang="en-GB" smtClean="0">
                <a:solidFill>
                  <a:schemeClr val="tx1"/>
                </a:solidFill>
              </a:rPr>
              <a:pPr/>
              <a:t>2</a:t>
            </a:fld>
            <a:endParaRPr lang="en-GB" dirty="0">
              <a:solidFill>
                <a:schemeClr val="tx1"/>
              </a:solidFill>
            </a:endParaRPr>
          </a:p>
        </p:txBody>
      </p:sp>
      <p:sp>
        <p:nvSpPr>
          <p:cNvPr id="9" name="TextBox 8">
            <a:extLst>
              <a:ext uri="{FF2B5EF4-FFF2-40B4-BE49-F238E27FC236}">
                <a16:creationId xmlns:a16="http://schemas.microsoft.com/office/drawing/2014/main" id="{CEC3EAB4-C5D0-4F00-8276-E33EE24F56F8}"/>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extLst>
      <p:ext uri="{BB962C8B-B14F-4D97-AF65-F5344CB8AC3E}">
        <p14:creationId xmlns:p14="http://schemas.microsoft.com/office/powerpoint/2010/main" val="312568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1B5928-95F3-494E-8B25-809910459D4C}"/>
              </a:ext>
            </a:extLst>
          </p:cNvPr>
          <p:cNvPicPr>
            <a:picLocks noChangeAspect="1"/>
          </p:cNvPicPr>
          <p:nvPr/>
        </p:nvPicPr>
        <p:blipFill>
          <a:blip r:embed="rId2"/>
          <a:stretch>
            <a:fillRect/>
          </a:stretch>
        </p:blipFill>
        <p:spPr>
          <a:xfrm>
            <a:off x="476" y="-1151"/>
            <a:ext cx="10690860" cy="6819900"/>
          </a:xfrm>
          <a:prstGeom prst="rect">
            <a:avLst/>
          </a:prstGeom>
        </p:spPr>
      </p:pic>
      <p:sp>
        <p:nvSpPr>
          <p:cNvPr id="9" name="Rectangle 8">
            <a:extLst>
              <a:ext uri="{FF2B5EF4-FFF2-40B4-BE49-F238E27FC236}">
                <a16:creationId xmlns:a16="http://schemas.microsoft.com/office/drawing/2014/main" id="{3BCA37D7-410F-4E3F-A8B1-378173AAD288}"/>
              </a:ext>
            </a:extLst>
          </p:cNvPr>
          <p:cNvSpPr/>
          <p:nvPr/>
        </p:nvSpPr>
        <p:spPr>
          <a:xfrm>
            <a:off x="0" y="4176193"/>
            <a:ext cx="10691813" cy="2642556"/>
          </a:xfrm>
          <a:prstGeom prst="rect">
            <a:avLst/>
          </a:prstGeom>
          <a:solidFill>
            <a:schemeClr val="tx2">
              <a:alpha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ctrTitle"/>
          </p:nvPr>
        </p:nvSpPr>
        <p:spPr>
          <a:xfrm>
            <a:off x="388416" y="4870408"/>
            <a:ext cx="8677946" cy="663845"/>
          </a:xfrm>
        </p:spPr>
        <p:txBody>
          <a:bodyPr/>
          <a:lstStyle/>
          <a:p>
            <a:r>
              <a:rPr lang="en-GB" dirty="0"/>
              <a:t>Food </a:t>
            </a:r>
          </a:p>
        </p:txBody>
      </p:sp>
      <p:sp>
        <p:nvSpPr>
          <p:cNvPr id="4" name="Rectangle 3"/>
          <p:cNvSpPr/>
          <p:nvPr/>
        </p:nvSpPr>
        <p:spPr>
          <a:xfrm>
            <a:off x="388413" y="5808072"/>
            <a:ext cx="7332229" cy="615553"/>
          </a:xfrm>
          <a:prstGeom prst="rect">
            <a:avLst/>
          </a:prstGeom>
        </p:spPr>
        <p:txBody>
          <a:bodyPr wrap="square" lIns="0" tIns="0" rIns="0" bIns="0">
            <a:spAutoFit/>
          </a:bodyPr>
          <a:lstStyle/>
          <a:p>
            <a:r>
              <a:rPr lang="en-GB" sz="2000" spc="-70" dirty="0">
                <a:solidFill>
                  <a:schemeClr val="bg1"/>
                </a:solidFill>
                <a:cs typeface="Arial"/>
              </a:rPr>
              <a:t>To </a:t>
            </a:r>
            <a:r>
              <a:rPr lang="en-GB" sz="2000" spc="-4" dirty="0">
                <a:solidFill>
                  <a:schemeClr val="bg1"/>
                </a:solidFill>
                <a:cs typeface="Arial"/>
              </a:rPr>
              <a:t>understand </a:t>
            </a:r>
            <a:r>
              <a:rPr lang="en-GB" sz="2000" dirty="0">
                <a:solidFill>
                  <a:schemeClr val="bg1"/>
                </a:solidFill>
                <a:cs typeface="Arial"/>
              </a:rPr>
              <a:t>how </a:t>
            </a:r>
            <a:r>
              <a:rPr lang="en-GB" sz="2000" spc="-9" dirty="0">
                <a:solidFill>
                  <a:schemeClr val="bg1"/>
                </a:solidFill>
                <a:cs typeface="Arial"/>
              </a:rPr>
              <a:t>technology </a:t>
            </a:r>
            <a:r>
              <a:rPr lang="en-GB" sz="2000" spc="-26" dirty="0">
                <a:solidFill>
                  <a:schemeClr val="bg1"/>
                </a:solidFill>
                <a:cs typeface="Arial"/>
              </a:rPr>
              <a:t>is </a:t>
            </a:r>
            <a:r>
              <a:rPr lang="en-GB" sz="2000" spc="-9" dirty="0">
                <a:solidFill>
                  <a:schemeClr val="bg1"/>
                </a:solidFill>
                <a:cs typeface="Arial"/>
              </a:rPr>
              <a:t>used in the food industry </a:t>
            </a:r>
            <a:r>
              <a:rPr lang="en-GB" sz="2000" dirty="0">
                <a:solidFill>
                  <a:schemeClr val="bg1"/>
                </a:solidFill>
                <a:cs typeface="Arial"/>
              </a:rPr>
              <a:t>and broaden </a:t>
            </a:r>
            <a:r>
              <a:rPr lang="en-GB" sz="2000" spc="-18" dirty="0">
                <a:solidFill>
                  <a:schemeClr val="bg1"/>
                </a:solidFill>
                <a:cs typeface="Arial"/>
              </a:rPr>
              <a:t>my </a:t>
            </a:r>
            <a:r>
              <a:rPr lang="en-GB" sz="2000" dirty="0">
                <a:solidFill>
                  <a:schemeClr val="bg1"/>
                </a:solidFill>
                <a:cs typeface="Arial"/>
              </a:rPr>
              <a:t>knowledge of careers </a:t>
            </a:r>
            <a:r>
              <a:rPr lang="en-GB" sz="2000" spc="-4" dirty="0">
                <a:solidFill>
                  <a:schemeClr val="bg1"/>
                </a:solidFill>
                <a:cs typeface="Arial"/>
              </a:rPr>
              <a:t>available </a:t>
            </a:r>
            <a:r>
              <a:rPr lang="en-GB" sz="2000" spc="-26" dirty="0">
                <a:solidFill>
                  <a:schemeClr val="bg1"/>
                </a:solidFill>
                <a:cs typeface="Arial"/>
              </a:rPr>
              <a:t>in </a:t>
            </a:r>
            <a:r>
              <a:rPr lang="en-GB" sz="2000" spc="-13" dirty="0">
                <a:solidFill>
                  <a:schemeClr val="bg1"/>
                </a:solidFill>
                <a:cs typeface="Arial"/>
              </a:rPr>
              <a:t>this</a:t>
            </a:r>
            <a:r>
              <a:rPr lang="en-GB" sz="2000" spc="35" dirty="0">
                <a:solidFill>
                  <a:schemeClr val="bg1"/>
                </a:solidFill>
                <a:cs typeface="Arial"/>
              </a:rPr>
              <a:t> </a:t>
            </a:r>
            <a:r>
              <a:rPr lang="en-GB" sz="2000" spc="-9" dirty="0">
                <a:solidFill>
                  <a:schemeClr val="bg1"/>
                </a:solidFill>
                <a:cs typeface="Arial"/>
              </a:rPr>
              <a:t>field</a:t>
            </a:r>
            <a:endParaRPr lang="en-GB" sz="2000" dirty="0">
              <a:solidFill>
                <a:schemeClr val="bg1"/>
              </a:solidFill>
            </a:endParaRPr>
          </a:p>
        </p:txBody>
      </p:sp>
      <p:sp>
        <p:nvSpPr>
          <p:cNvPr id="5" name="Rectangle 4">
            <a:extLst>
              <a:ext uri="{FF2B5EF4-FFF2-40B4-BE49-F238E27FC236}">
                <a16:creationId xmlns:a16="http://schemas.microsoft.com/office/drawing/2014/main" id="{68AFF9F6-91B6-4E76-84F7-AE74E0DA8B8C}"/>
              </a:ext>
            </a:extLst>
          </p:cNvPr>
          <p:cNvSpPr/>
          <p:nvPr/>
        </p:nvSpPr>
        <p:spPr>
          <a:xfrm>
            <a:off x="388414" y="4562632"/>
            <a:ext cx="1360874" cy="307777"/>
          </a:xfrm>
          <a:prstGeom prst="rect">
            <a:avLst/>
          </a:prstGeom>
        </p:spPr>
        <p:txBody>
          <a:bodyPr wrap="square" lIns="0" tIns="0" rIns="0" bIns="0">
            <a:spAutoFit/>
          </a:bodyPr>
          <a:lstStyle/>
          <a:p>
            <a:r>
              <a:rPr lang="en-GB" sz="2000" spc="-70" dirty="0">
                <a:solidFill>
                  <a:schemeClr val="bg1"/>
                </a:solidFill>
                <a:cs typeface="Arial"/>
              </a:rPr>
              <a:t>TECH FOR</a:t>
            </a:r>
          </a:p>
        </p:txBody>
      </p:sp>
      <p:pic>
        <p:nvPicPr>
          <p:cNvPr id="45" name="Picture 44">
            <a:extLst>
              <a:ext uri="{FF2B5EF4-FFF2-40B4-BE49-F238E27FC236}">
                <a16:creationId xmlns:a16="http://schemas.microsoft.com/office/drawing/2014/main" id="{9FA03B6C-9FF0-4415-9734-F89C2F2428CA}"/>
              </a:ext>
            </a:extLst>
          </p:cNvPr>
          <p:cNvPicPr>
            <a:picLocks noChangeAspect="1"/>
          </p:cNvPicPr>
          <p:nvPr/>
        </p:nvPicPr>
        <p:blipFill>
          <a:blip r:embed="rId3"/>
          <a:stretch>
            <a:fillRect/>
          </a:stretch>
        </p:blipFill>
        <p:spPr>
          <a:xfrm>
            <a:off x="10096500" y="6974270"/>
            <a:ext cx="413369" cy="413369"/>
          </a:xfrm>
          <a:prstGeom prst="rect">
            <a:avLst/>
          </a:prstGeom>
        </p:spPr>
      </p:pic>
      <p:sp>
        <p:nvSpPr>
          <p:cNvPr id="6" name="TextBox 5">
            <a:extLst>
              <a:ext uri="{FF2B5EF4-FFF2-40B4-BE49-F238E27FC236}">
                <a16:creationId xmlns:a16="http://schemas.microsoft.com/office/drawing/2014/main" id="{88E6E152-EE3A-1123-587D-8E2E2F084A8F}"/>
              </a:ext>
            </a:extLst>
          </p:cNvPr>
          <p:cNvSpPr txBox="1"/>
          <p:nvPr/>
        </p:nvSpPr>
        <p:spPr>
          <a:xfrm>
            <a:off x="7439914" y="7067571"/>
            <a:ext cx="5348036" cy="307777"/>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1400" b="0" i="0" u="none" strike="noStrike" cap="none" dirty="0">
                <a:solidFill>
                  <a:schemeClr val="lt1"/>
                </a:solidFill>
                <a:latin typeface="+mn-lt"/>
                <a:ea typeface="Lora"/>
                <a:cs typeface="Lora"/>
                <a:sym typeface="Lora"/>
              </a:rPr>
              <a:t>© Tech She Can 2022</a:t>
            </a:r>
            <a:endParaRPr lang="en-US" sz="1400" b="0" i="0" u="none" strike="noStrike" cap="none" dirty="0">
              <a:solidFill>
                <a:srgbClr val="000000"/>
              </a:solidFill>
              <a:latin typeface="+mn-lt"/>
              <a:ea typeface="Lora"/>
              <a:cs typeface="Lora"/>
              <a:sym typeface="Lora"/>
            </a:endParaRPr>
          </a:p>
        </p:txBody>
      </p:sp>
    </p:spTree>
    <p:extLst>
      <p:ext uri="{BB962C8B-B14F-4D97-AF65-F5344CB8AC3E}">
        <p14:creationId xmlns:p14="http://schemas.microsoft.com/office/powerpoint/2010/main" val="81719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1EB9E65-1F4D-4201-889D-71737868D149}"/>
              </a:ext>
            </a:extLst>
          </p:cNvPr>
          <p:cNvSpPr/>
          <p:nvPr/>
        </p:nvSpPr>
        <p:spPr>
          <a:xfrm>
            <a:off x="3551914" y="0"/>
            <a:ext cx="713989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a:xfrm>
            <a:off x="388415" y="365104"/>
            <a:ext cx="2026982" cy="2205568"/>
          </a:xfrm>
        </p:spPr>
        <p:txBody>
          <a:bodyPr>
            <a:normAutofit/>
          </a:bodyPr>
          <a:lstStyle/>
          <a:p>
            <a:r>
              <a:rPr lang="en-GB" dirty="0"/>
              <a:t>How is Tech used for Food?</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4</a:t>
            </a:fld>
            <a:endParaRPr lang="en-GB" dirty="0">
              <a:solidFill>
                <a:schemeClr val="tx1"/>
              </a:solidFill>
            </a:endParaRPr>
          </a:p>
        </p:txBody>
      </p:sp>
      <p:sp>
        <p:nvSpPr>
          <p:cNvPr id="9" name="TextBox 8">
            <a:extLst>
              <a:ext uri="{FF2B5EF4-FFF2-40B4-BE49-F238E27FC236}">
                <a16:creationId xmlns:a16="http://schemas.microsoft.com/office/drawing/2014/main" id="{C8D93A60-70FC-406E-84D3-41B9A2031E5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026" name="Picture 2" descr="Is Food Technology Going to Save Food? Probably Not. - Vox">
            <a:extLst>
              <a:ext uri="{FF2B5EF4-FFF2-40B4-BE49-F238E27FC236}">
                <a16:creationId xmlns:a16="http://schemas.microsoft.com/office/drawing/2014/main" id="{F2B3EE5B-47D3-41BD-BDA4-FE1E55A71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2420219"/>
            <a:ext cx="3060753" cy="20405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 Best Countertop Microwave Reviews 2020 - Top Microwave Ovens">
            <a:extLst>
              <a:ext uri="{FF2B5EF4-FFF2-40B4-BE49-F238E27FC236}">
                <a16:creationId xmlns:a16="http://schemas.microsoft.com/office/drawing/2014/main" id="{D2342571-570E-4D00-9351-DEA91DFB3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888" y="2420219"/>
            <a:ext cx="3952596" cy="2041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dwo Virtpers Household electric whisker mini playing cream ...">
            <a:extLst>
              <a:ext uri="{FF2B5EF4-FFF2-40B4-BE49-F238E27FC236}">
                <a16:creationId xmlns:a16="http://schemas.microsoft.com/office/drawing/2014/main" id="{3EF3B18E-3B98-4B8D-8A4B-AAA24D1D9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8377" y="352785"/>
            <a:ext cx="2185023" cy="1941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od Factory Refurbishments | Food Factory Refurbishments UK">
            <a:extLst>
              <a:ext uri="{FF2B5EF4-FFF2-40B4-BE49-F238E27FC236}">
                <a16:creationId xmlns:a16="http://schemas.microsoft.com/office/drawing/2014/main" id="{90BEA5E6-91B7-418C-848E-DED8A83AEE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63" t="1665" r="3991" b="3187"/>
          <a:stretch/>
        </p:blipFill>
        <p:spPr bwMode="auto">
          <a:xfrm>
            <a:off x="3065434" y="4642733"/>
            <a:ext cx="5105298" cy="22059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eville Blend Active Personal Blender &amp; Smoothie Maker with 2 ...">
            <a:extLst>
              <a:ext uri="{FF2B5EF4-FFF2-40B4-BE49-F238E27FC236}">
                <a16:creationId xmlns:a16="http://schemas.microsoft.com/office/drawing/2014/main" id="{66E6C0E7-75A5-49B0-9A34-B8188B4931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371" y="4642733"/>
            <a:ext cx="1928113" cy="217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5ADFDC-80AD-421C-BC39-5C4EE732FE22}"/>
              </a:ext>
            </a:extLst>
          </p:cNvPr>
          <p:cNvPicPr>
            <a:picLocks noChangeAspect="1"/>
          </p:cNvPicPr>
          <p:nvPr/>
        </p:nvPicPr>
        <p:blipFill>
          <a:blip r:embed="rId7"/>
          <a:stretch>
            <a:fillRect/>
          </a:stretch>
        </p:blipFill>
        <p:spPr>
          <a:xfrm>
            <a:off x="3065434" y="331808"/>
            <a:ext cx="4777740" cy="1889760"/>
          </a:xfrm>
          <a:prstGeom prst="rect">
            <a:avLst/>
          </a:prstGeom>
        </p:spPr>
      </p:pic>
    </p:spTree>
    <p:extLst>
      <p:ext uri="{BB962C8B-B14F-4D97-AF65-F5344CB8AC3E}">
        <p14:creationId xmlns:p14="http://schemas.microsoft.com/office/powerpoint/2010/main" val="20339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622430"/>
            <a:ext cx="10691813" cy="4937245"/>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Meet today’s role model</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1" name="TextBox 10">
            <a:extLst>
              <a:ext uri="{FF2B5EF4-FFF2-40B4-BE49-F238E27FC236}">
                <a16:creationId xmlns:a16="http://schemas.microsoft.com/office/drawing/2014/main" id="{02EE1EB2-79CC-4AFF-9898-B6EDE29C370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 </a:t>
            </a:r>
          </a:p>
        </p:txBody>
      </p:sp>
      <p:sp>
        <p:nvSpPr>
          <p:cNvPr id="3" name="TextBox 2">
            <a:extLst>
              <a:ext uri="{FF2B5EF4-FFF2-40B4-BE49-F238E27FC236}">
                <a16:creationId xmlns:a16="http://schemas.microsoft.com/office/drawing/2014/main" id="{C23CCDBA-2965-46A1-9510-AAE840055902}"/>
              </a:ext>
            </a:extLst>
          </p:cNvPr>
          <p:cNvSpPr txBox="1"/>
          <p:nvPr/>
        </p:nvSpPr>
        <p:spPr>
          <a:xfrm>
            <a:off x="388413" y="1633421"/>
            <a:ext cx="1196506" cy="815608"/>
          </a:xfrm>
          <a:prstGeom prst="rect">
            <a:avLst/>
          </a:prstGeom>
          <a:noFill/>
        </p:spPr>
        <p:txBody>
          <a:bodyPr wrap="square" lIns="0" tIns="0" rIns="0" bIns="0" rtlCol="0">
            <a:spAutoFit/>
          </a:bodyPr>
          <a:lstStyle/>
          <a:p>
            <a:pPr>
              <a:lnSpc>
                <a:spcPct val="100000"/>
              </a:lnSpc>
              <a:spcAft>
                <a:spcPts val="600"/>
              </a:spcAft>
              <a:buSzPct val="100000"/>
            </a:pPr>
            <a:r>
              <a:rPr lang="en-GB" sz="2400" dirty="0">
                <a:solidFill>
                  <a:schemeClr val="accent1"/>
                </a:solidFill>
              </a:rPr>
              <a:t>Ada </a:t>
            </a:r>
          </a:p>
          <a:p>
            <a:pPr>
              <a:lnSpc>
                <a:spcPct val="100000"/>
              </a:lnSpc>
              <a:spcAft>
                <a:spcPts val="600"/>
              </a:spcAft>
              <a:buSzPct val="100000"/>
            </a:pPr>
            <a:r>
              <a:rPr lang="en-GB" sz="2400" dirty="0"/>
              <a:t>Just Eat </a:t>
            </a:r>
          </a:p>
        </p:txBody>
      </p:sp>
      <p:pic>
        <p:nvPicPr>
          <p:cNvPr id="1030" name="Picture 6" descr="Just Eat - Wikipedia">
            <a:extLst>
              <a:ext uri="{FF2B5EF4-FFF2-40B4-BE49-F238E27FC236}">
                <a16:creationId xmlns:a16="http://schemas.microsoft.com/office/drawing/2014/main" id="{B2D5C9C7-6A1D-49CD-B7D0-2464961AA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14" y="3087914"/>
            <a:ext cx="1436881" cy="143688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C18A052-AE4C-EA4C-AC5A-1636D6F25A74}"/>
              </a:ext>
            </a:extLst>
          </p:cNvPr>
          <p:cNvSpPr/>
          <p:nvPr/>
        </p:nvSpPr>
        <p:spPr>
          <a:xfrm>
            <a:off x="303588" y="6161126"/>
            <a:ext cx="1728024" cy="664772"/>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pic>
        <p:nvPicPr>
          <p:cNvPr id="10" name="Picture 9">
            <a:hlinkClick r:id="rId3"/>
            <a:extLst>
              <a:ext uri="{FF2B5EF4-FFF2-40B4-BE49-F238E27FC236}">
                <a16:creationId xmlns:a16="http://schemas.microsoft.com/office/drawing/2014/main" id="{DBE79AE9-55B3-4DCC-A661-16664C18B4CA}"/>
              </a:ext>
            </a:extLst>
          </p:cNvPr>
          <p:cNvPicPr>
            <a:picLocks noChangeAspect="1"/>
          </p:cNvPicPr>
          <p:nvPr/>
        </p:nvPicPr>
        <p:blipFill rotWithShape="1">
          <a:blip r:embed="rId4"/>
          <a:srcRect l="927" t="2055" r="1015" b="1573"/>
          <a:stretch/>
        </p:blipFill>
        <p:spPr>
          <a:xfrm>
            <a:off x="2666082" y="1355075"/>
            <a:ext cx="7637317" cy="4219460"/>
          </a:xfrm>
          <a:prstGeom prst="rect">
            <a:avLst/>
          </a:prstGeom>
        </p:spPr>
      </p:pic>
      <p:sp>
        <p:nvSpPr>
          <p:cNvPr id="12" name="Rectangle: Rounded Corners 10">
            <a:hlinkClick r:id="rId3"/>
            <a:extLst>
              <a:ext uri="{FF2B5EF4-FFF2-40B4-BE49-F238E27FC236}">
                <a16:creationId xmlns:a16="http://schemas.microsoft.com/office/drawing/2014/main" id="{9797B666-5A88-A924-6083-FC248E378AE7}"/>
              </a:ext>
            </a:extLst>
          </p:cNvPr>
          <p:cNvSpPr/>
          <p:nvPr/>
        </p:nvSpPr>
        <p:spPr>
          <a:xfrm>
            <a:off x="473238" y="6045020"/>
            <a:ext cx="1558374" cy="509518"/>
          </a:xfrm>
          <a:prstGeom prst="roundRect">
            <a:avLst/>
          </a:prstGeom>
          <a:solidFill>
            <a:srgbClr val="FFFFFF"/>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1">
            <a:hlinkClick r:id="rId3"/>
            <a:extLst>
              <a:ext uri="{FF2B5EF4-FFF2-40B4-BE49-F238E27FC236}">
                <a16:creationId xmlns:a16="http://schemas.microsoft.com/office/drawing/2014/main" id="{E40635C9-04ED-6A7D-7076-187EF4F65E80}"/>
              </a:ext>
            </a:extLst>
          </p:cNvPr>
          <p:cNvSpPr/>
          <p:nvPr/>
        </p:nvSpPr>
        <p:spPr>
          <a:xfrm rot="5400000">
            <a:off x="652452" y="6224273"/>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Tree>
    <p:extLst>
      <p:ext uri="{BB962C8B-B14F-4D97-AF65-F5344CB8AC3E}">
        <p14:creationId xmlns:p14="http://schemas.microsoft.com/office/powerpoint/2010/main" val="2932441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1611;p273"/>
          <p:cNvSpPr/>
          <p:nvPr/>
        </p:nvSpPr>
        <p:spPr>
          <a:xfrm>
            <a:off x="1" y="1123721"/>
            <a:ext cx="10691812" cy="4362680"/>
          </a:xfrm>
          <a:prstGeom prst="rect">
            <a:avLst/>
          </a:prstGeom>
          <a:solidFill>
            <a:schemeClr val="bg1"/>
          </a:solidFill>
          <a:ln>
            <a:noFill/>
          </a:ln>
        </p:spPr>
        <p:txBody>
          <a:bodyPr spcFirstLastPara="1" wrap="square" lIns="216000" tIns="288000" rIns="72000" bIns="94711" anchor="t" anchorCtr="0">
            <a:noAutofit/>
          </a:bodyPr>
          <a:lstStyle/>
          <a:p>
            <a:pPr marL="180975" lvl="0">
              <a:buClr>
                <a:srgbClr val="000000"/>
              </a:buClr>
              <a:buSzPts val="1800"/>
            </a:pPr>
            <a:endParaRPr lang="en-IN" sz="2400" dirty="0">
              <a:solidFill>
                <a:schemeClr val="accent2"/>
              </a:solidFill>
            </a:endParaRPr>
          </a:p>
          <a:p>
            <a:pPr marL="180975" lvl="0">
              <a:buClr>
                <a:srgbClr val="000000"/>
              </a:buClr>
              <a:buSzPts val="1800"/>
            </a:pPr>
            <a:endParaRPr lang="en-IN" sz="2400" dirty="0"/>
          </a:p>
          <a:p>
            <a:pPr marL="180975" lvl="0">
              <a:buClr>
                <a:srgbClr val="000000"/>
              </a:buClr>
              <a:buSzPts val="1800"/>
            </a:pPr>
            <a:endParaRPr lang="en-IN" sz="2400" dirty="0"/>
          </a:p>
          <a:p>
            <a:pPr marL="180975" lvl="0">
              <a:buClr>
                <a:srgbClr val="000000"/>
              </a:buClr>
              <a:buSzPts val="1800"/>
            </a:pPr>
            <a:endParaRPr lang="en-IN" sz="2400" dirty="0"/>
          </a:p>
        </p:txBody>
      </p:sp>
      <p:sp>
        <p:nvSpPr>
          <p:cNvPr id="5" name="Title 4"/>
          <p:cNvSpPr>
            <a:spLocks noGrp="1"/>
          </p:cNvSpPr>
          <p:nvPr>
            <p:ph type="title"/>
          </p:nvPr>
        </p:nvSpPr>
        <p:spPr/>
        <p:txBody>
          <a:bodyPr/>
          <a:lstStyle/>
          <a:p>
            <a:r>
              <a:rPr lang="en-GB" dirty="0"/>
              <a:t>Your task</a:t>
            </a:r>
          </a:p>
        </p:txBody>
      </p:sp>
      <p:sp>
        <p:nvSpPr>
          <p:cNvPr id="2" name="Content Placeholder 1">
            <a:extLst>
              <a:ext uri="{FF2B5EF4-FFF2-40B4-BE49-F238E27FC236}">
                <a16:creationId xmlns:a16="http://schemas.microsoft.com/office/drawing/2014/main" id="{11FC59D2-DD63-461F-988D-A010964E74F1}"/>
              </a:ext>
            </a:extLst>
          </p:cNvPr>
          <p:cNvSpPr>
            <a:spLocks noGrp="1"/>
          </p:cNvSpPr>
          <p:nvPr>
            <p:ph idx="1"/>
          </p:nvPr>
        </p:nvSpPr>
        <p:spPr>
          <a:xfrm>
            <a:off x="388413" y="1391834"/>
            <a:ext cx="9914987" cy="1010750"/>
          </a:xfrm>
        </p:spPr>
        <p:txBody>
          <a:bodyPr/>
          <a:lstStyle/>
          <a:p>
            <a:pPr>
              <a:lnSpc>
                <a:spcPts val="2600"/>
              </a:lnSpc>
            </a:pPr>
            <a:r>
              <a:rPr lang="en-GB" sz="2400" dirty="0">
                <a:solidFill>
                  <a:schemeClr val="accent2"/>
                </a:solidFill>
              </a:rPr>
              <a:t>There are many interesting ways food technology is developing. </a:t>
            </a:r>
            <a:br>
              <a:rPr lang="en-GB" sz="2400" b="0" dirty="0">
                <a:solidFill>
                  <a:schemeClr val="accent2"/>
                </a:solidFill>
              </a:rPr>
            </a:br>
            <a:r>
              <a:rPr lang="en-GB" sz="2400" b="0" dirty="0">
                <a:solidFill>
                  <a:schemeClr val="accent2"/>
                </a:solidFill>
              </a:rPr>
              <a:t>In your groups research one of the tech inventions/restaurants below and prepare a presentation to share with your classmates</a:t>
            </a:r>
            <a:endParaRPr lang="en-GB" sz="1800" dirty="0">
              <a:solidFill>
                <a:schemeClr val="accent2"/>
              </a:solidFill>
            </a:endParaRP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6</a:t>
            </a:fld>
            <a:endParaRPr lang="en-GB" dirty="0"/>
          </a:p>
        </p:txBody>
      </p:sp>
      <p:grpSp>
        <p:nvGrpSpPr>
          <p:cNvPr id="3" name="Group 2">
            <a:extLst>
              <a:ext uri="{FF2B5EF4-FFF2-40B4-BE49-F238E27FC236}">
                <a16:creationId xmlns:a16="http://schemas.microsoft.com/office/drawing/2014/main" id="{4E58D44E-E38E-474E-B8D2-82B80BC198BF}"/>
              </a:ext>
            </a:extLst>
          </p:cNvPr>
          <p:cNvGrpSpPr/>
          <p:nvPr/>
        </p:nvGrpSpPr>
        <p:grpSpPr>
          <a:xfrm>
            <a:off x="388413" y="2604827"/>
            <a:ext cx="9914986" cy="2514122"/>
            <a:chOff x="388413" y="2811860"/>
            <a:chExt cx="10151905" cy="2590973"/>
          </a:xfrm>
        </p:grpSpPr>
        <p:sp>
          <p:nvSpPr>
            <p:cNvPr id="14" name="Content Placeholder 1">
              <a:extLst>
                <a:ext uri="{FF2B5EF4-FFF2-40B4-BE49-F238E27FC236}">
                  <a16:creationId xmlns:a16="http://schemas.microsoft.com/office/drawing/2014/main" id="{FDE11EAD-571F-47B4-A305-E7ED1767523A}"/>
                </a:ext>
              </a:extLst>
            </p:cNvPr>
            <p:cNvSpPr txBox="1">
              <a:spLocks/>
            </p:cNvSpPr>
            <p:nvPr/>
          </p:nvSpPr>
          <p:spPr>
            <a:xfrm>
              <a:off x="388413"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a:latin typeface="+mj-lt"/>
                  <a:ea typeface="Calibri" panose="020F0502020204030204" pitchFamily="34" charset="0"/>
                  <a:cs typeface="Times New Roman" panose="02020603050405020304" pitchFamily="18" charset="0"/>
                </a:rPr>
                <a:t>Moley Robotic Kitchen</a:t>
              </a:r>
            </a:p>
          </p:txBody>
        </p:sp>
        <p:sp>
          <p:nvSpPr>
            <p:cNvPr id="12" name="Content Placeholder 1">
              <a:extLst>
                <a:ext uri="{FF2B5EF4-FFF2-40B4-BE49-F238E27FC236}">
                  <a16:creationId xmlns:a16="http://schemas.microsoft.com/office/drawing/2014/main" id="{CE720FD9-668A-4504-BC8B-22424E048F2F}"/>
                </a:ext>
              </a:extLst>
            </p:cNvPr>
            <p:cNvSpPr txBox="1">
              <a:spLocks/>
            </p:cNvSpPr>
            <p:nvPr/>
          </p:nvSpPr>
          <p:spPr>
            <a:xfrm>
              <a:off x="7296619"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a:t>Sakura Japanese Restaurant, Manchester</a:t>
              </a:r>
            </a:p>
          </p:txBody>
        </p:sp>
        <p:sp>
          <p:nvSpPr>
            <p:cNvPr id="15" name="Content Placeholder 1">
              <a:extLst>
                <a:ext uri="{FF2B5EF4-FFF2-40B4-BE49-F238E27FC236}">
                  <a16:creationId xmlns:a16="http://schemas.microsoft.com/office/drawing/2014/main" id="{660E9395-2065-4526-9AEB-9D88D2C6668F}"/>
                </a:ext>
              </a:extLst>
            </p:cNvPr>
            <p:cNvSpPr txBox="1">
              <a:spLocks/>
            </p:cNvSpPr>
            <p:nvPr/>
          </p:nvSpPr>
          <p:spPr>
            <a:xfrm>
              <a:off x="3827425"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a:t>Mimica Bump tag</a:t>
              </a:r>
            </a:p>
          </p:txBody>
        </p:sp>
        <p:sp>
          <p:nvSpPr>
            <p:cNvPr id="16" name="Content Placeholder 1">
              <a:extLst>
                <a:ext uri="{FF2B5EF4-FFF2-40B4-BE49-F238E27FC236}">
                  <a16:creationId xmlns:a16="http://schemas.microsoft.com/office/drawing/2014/main" id="{FD33E4E7-8B96-4D65-AC5E-394B9681F0CD}"/>
                </a:ext>
              </a:extLst>
            </p:cNvPr>
            <p:cNvSpPr txBox="1">
              <a:spLocks/>
            </p:cNvSpPr>
            <p:nvPr/>
          </p:nvSpPr>
          <p:spPr>
            <a:xfrm>
              <a:off x="388413"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US" sz="2000" b="0" dirty="0"/>
                <a:t>F</a:t>
              </a:r>
              <a:r>
                <a:rPr lang="en-GB" sz="2000" b="0" dirty="0" err="1"/>
                <a:t>oodMarble</a:t>
              </a:r>
              <a:endParaRPr lang="en-GB" sz="2000" b="0" dirty="0"/>
            </a:p>
          </p:txBody>
        </p:sp>
        <p:sp>
          <p:nvSpPr>
            <p:cNvPr id="17" name="Content Placeholder 1">
              <a:extLst>
                <a:ext uri="{FF2B5EF4-FFF2-40B4-BE49-F238E27FC236}">
                  <a16:creationId xmlns:a16="http://schemas.microsoft.com/office/drawing/2014/main" id="{FA5C3A64-AC70-4758-84D6-097613B1974D}"/>
                </a:ext>
              </a:extLst>
            </p:cNvPr>
            <p:cNvSpPr txBox="1">
              <a:spLocks/>
            </p:cNvSpPr>
            <p:nvPr/>
          </p:nvSpPr>
          <p:spPr>
            <a:xfrm>
              <a:off x="7296619"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pPr>
              <a:r>
                <a:rPr lang="en-GB" sz="2000" b="0" dirty="0"/>
                <a:t>Farmer’s Fridge</a:t>
              </a:r>
            </a:p>
          </p:txBody>
        </p:sp>
        <p:sp>
          <p:nvSpPr>
            <p:cNvPr id="18" name="Content Placeholder 1">
              <a:extLst>
                <a:ext uri="{FF2B5EF4-FFF2-40B4-BE49-F238E27FC236}">
                  <a16:creationId xmlns:a16="http://schemas.microsoft.com/office/drawing/2014/main" id="{3188D9CE-7AA6-4C8D-A53F-3E9EE4B1B6F5}"/>
                </a:ext>
              </a:extLst>
            </p:cNvPr>
            <p:cNvSpPr txBox="1">
              <a:spLocks/>
            </p:cNvSpPr>
            <p:nvPr/>
          </p:nvSpPr>
          <p:spPr>
            <a:xfrm>
              <a:off x="3835870"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err="1"/>
                <a:t>FoodBot</a:t>
              </a:r>
              <a:r>
                <a:rPr lang="en-GB" sz="2000" b="0" dirty="0"/>
                <a:t> S2</a:t>
              </a:r>
            </a:p>
          </p:txBody>
        </p:sp>
      </p:grpSp>
      <p:sp>
        <p:nvSpPr>
          <p:cNvPr id="6" name="Rectangle 5">
            <a:extLst>
              <a:ext uri="{FF2B5EF4-FFF2-40B4-BE49-F238E27FC236}">
                <a16:creationId xmlns:a16="http://schemas.microsoft.com/office/drawing/2014/main" id="{E11081F8-AA30-49B4-AE59-0431BEA37BFF}"/>
              </a:ext>
            </a:extLst>
          </p:cNvPr>
          <p:cNvSpPr/>
          <p:nvPr/>
        </p:nvSpPr>
        <p:spPr>
          <a:xfrm>
            <a:off x="388412" y="5788502"/>
            <a:ext cx="3129229" cy="564257"/>
          </a:xfrm>
          <a:prstGeom prst="rect">
            <a:avLst/>
          </a:prstGeom>
        </p:spPr>
        <p:txBody>
          <a:bodyPr wrap="square" lIns="0" tIns="0" rIns="0" bIns="0">
            <a:spAutoFit/>
          </a:bodyPr>
          <a:lstStyle/>
          <a:p>
            <a:pPr defTabSz="801934">
              <a:lnSpc>
                <a:spcPts val="2200"/>
              </a:lnSpc>
              <a:spcAft>
                <a:spcPts val="900"/>
              </a:spcAft>
            </a:pPr>
            <a:r>
              <a:rPr lang="en-GB" sz="2000" b="1" dirty="0">
                <a:solidFill>
                  <a:schemeClr val="bg1"/>
                </a:solidFill>
              </a:rPr>
              <a:t>For your piece of technology, find out:</a:t>
            </a:r>
          </a:p>
        </p:txBody>
      </p:sp>
      <p:sp>
        <p:nvSpPr>
          <p:cNvPr id="19" name="Rectangle 18">
            <a:extLst>
              <a:ext uri="{FF2B5EF4-FFF2-40B4-BE49-F238E27FC236}">
                <a16:creationId xmlns:a16="http://schemas.microsoft.com/office/drawing/2014/main" id="{7AA29EC2-B6F2-4BFC-94E6-7ABAB8BD2FE7}"/>
              </a:ext>
            </a:extLst>
          </p:cNvPr>
          <p:cNvSpPr/>
          <p:nvPr/>
        </p:nvSpPr>
        <p:spPr>
          <a:xfrm>
            <a:off x="3517641" y="5695760"/>
            <a:ext cx="6522107" cy="1756891"/>
          </a:xfrm>
          <a:prstGeom prst="rect">
            <a:avLst/>
          </a:prstGeom>
        </p:spPr>
        <p:txBody>
          <a:bodyPr wrap="square" lIns="0" tIns="0" rIns="0" bIns="0">
            <a:spAutoFit/>
          </a:bodyPr>
          <a:lstStyle/>
          <a:p>
            <a:pPr defTabSz="801934">
              <a:lnSpc>
                <a:spcPts val="2200"/>
              </a:lnSpc>
              <a:spcAft>
                <a:spcPts val="900"/>
              </a:spcAft>
            </a:pPr>
            <a:r>
              <a:rPr lang="en-GB" sz="2000" dirty="0">
                <a:solidFill>
                  <a:schemeClr val="bg1"/>
                </a:solidFill>
              </a:rPr>
              <a:t>How does the tech work? </a:t>
            </a:r>
          </a:p>
          <a:p>
            <a:pPr defTabSz="801934">
              <a:lnSpc>
                <a:spcPts val="2200"/>
              </a:lnSpc>
              <a:spcAft>
                <a:spcPts val="900"/>
              </a:spcAft>
            </a:pPr>
            <a:r>
              <a:rPr lang="en-GB" sz="2000" dirty="0">
                <a:solidFill>
                  <a:schemeClr val="bg1"/>
                </a:solidFill>
              </a:rPr>
              <a:t>Who created the technology? </a:t>
            </a:r>
          </a:p>
          <a:p>
            <a:pPr defTabSz="801934">
              <a:lnSpc>
                <a:spcPts val="2200"/>
              </a:lnSpc>
              <a:spcAft>
                <a:spcPts val="900"/>
              </a:spcAft>
            </a:pPr>
            <a:r>
              <a:rPr lang="en-GB" sz="2000" dirty="0">
                <a:solidFill>
                  <a:schemeClr val="bg1"/>
                </a:solidFill>
              </a:rPr>
              <a:t>What careers and jobs could you have working with / creating that technology? </a:t>
            </a:r>
          </a:p>
          <a:p>
            <a:pPr defTabSz="801934">
              <a:lnSpc>
                <a:spcPts val="2200"/>
              </a:lnSpc>
              <a:spcAft>
                <a:spcPts val="900"/>
              </a:spcAft>
            </a:pPr>
            <a:r>
              <a:rPr lang="en-GB" sz="2000" dirty="0">
                <a:solidFill>
                  <a:schemeClr val="bg1"/>
                </a:solidFill>
              </a:rPr>
              <a:t>How does this technology benefit the user / environment? </a:t>
            </a:r>
          </a:p>
        </p:txBody>
      </p:sp>
      <p:sp>
        <p:nvSpPr>
          <p:cNvPr id="20" name="TextBox 19">
            <a:extLst>
              <a:ext uri="{FF2B5EF4-FFF2-40B4-BE49-F238E27FC236}">
                <a16:creationId xmlns:a16="http://schemas.microsoft.com/office/drawing/2014/main" id="{5ECE0C87-2E53-4972-A573-F601ECD70443}"/>
              </a:ext>
            </a:extLst>
          </p:cNvPr>
          <p:cNvSpPr txBox="1"/>
          <p:nvPr/>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908169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D99DC1A-4096-4DE2-8362-49347CF2C589}"/>
              </a:ext>
            </a:extLst>
          </p:cNvPr>
          <p:cNvSpPr/>
          <p:nvPr/>
        </p:nvSpPr>
        <p:spPr>
          <a:xfrm>
            <a:off x="5072910" y="0"/>
            <a:ext cx="5618904" cy="755967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2000"/>
          </a:p>
        </p:txBody>
      </p:sp>
      <p:sp>
        <p:nvSpPr>
          <p:cNvPr id="7" name="Content Placeholder 6">
            <a:extLst>
              <a:ext uri="{FF2B5EF4-FFF2-40B4-BE49-F238E27FC236}">
                <a16:creationId xmlns:a16="http://schemas.microsoft.com/office/drawing/2014/main" id="{74FAD1E9-46F8-4EDE-AB1F-E152D5676C74}"/>
              </a:ext>
            </a:extLst>
          </p:cNvPr>
          <p:cNvSpPr>
            <a:spLocks noGrp="1"/>
          </p:cNvSpPr>
          <p:nvPr>
            <p:ph sz="half" idx="1"/>
          </p:nvPr>
        </p:nvSpPr>
        <p:spPr>
          <a:xfrm>
            <a:off x="388415" y="1512606"/>
            <a:ext cx="4011057" cy="1014934"/>
          </a:xfrm>
        </p:spPr>
        <p:txBody>
          <a:bodyPr/>
          <a:lstStyle/>
          <a:p>
            <a:r>
              <a:rPr lang="en-GB" sz="2400" b="0" dirty="0">
                <a:solidFill>
                  <a:schemeClr val="accent1"/>
                </a:solidFill>
                <a:latin typeface="+mj-lt"/>
                <a:ea typeface="Calibri" panose="020F0502020204030204" pitchFamily="34" charset="0"/>
                <a:cs typeface="Times New Roman" panose="02020603050405020304" pitchFamily="18" charset="0"/>
              </a:rPr>
              <a:t>Have any of you have heard of ‘lab grown or cultured meat’ before? </a:t>
            </a:r>
          </a:p>
        </p:txBody>
      </p:sp>
      <p:sp>
        <p:nvSpPr>
          <p:cNvPr id="10" name="Content Placeholder 9">
            <a:extLst>
              <a:ext uri="{FF2B5EF4-FFF2-40B4-BE49-F238E27FC236}">
                <a16:creationId xmlns:a16="http://schemas.microsoft.com/office/drawing/2014/main" id="{3CF7DEDE-5FCC-4F42-AB5D-57CFADC98244}"/>
              </a:ext>
            </a:extLst>
          </p:cNvPr>
          <p:cNvSpPr>
            <a:spLocks noGrp="1"/>
          </p:cNvSpPr>
          <p:nvPr>
            <p:ph sz="half" idx="2"/>
          </p:nvPr>
        </p:nvSpPr>
        <p:spPr/>
        <p:txBody>
          <a:bodyPr/>
          <a:lstStyle/>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do you think about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are the limitations to lab grown meat at the moment? What problems are they trying to solve?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are the companies saying this advancement in technology will be good for the environment?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do you think animal charities like PETA support the scientists working on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Would any of you consider having a future career trying to create food like this? </a:t>
            </a:r>
          </a:p>
          <a:p>
            <a:endParaRPr lang="en-GB" sz="2000" b="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Class discussion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solidFill>
                  <a:schemeClr val="bg1"/>
                </a:solidFill>
              </a:rPr>
              <a:pPr/>
              <a:t>7</a:t>
            </a:fld>
            <a:endParaRPr lang="en-GB" dirty="0">
              <a:solidFill>
                <a:schemeClr val="bg1"/>
              </a:solidFill>
            </a:endParaRPr>
          </a:p>
        </p:txBody>
      </p:sp>
      <p:grpSp>
        <p:nvGrpSpPr>
          <p:cNvPr id="14" name="Group 13">
            <a:extLst>
              <a:ext uri="{FF2B5EF4-FFF2-40B4-BE49-F238E27FC236}">
                <a16:creationId xmlns:a16="http://schemas.microsoft.com/office/drawing/2014/main" id="{EF5E7473-939A-40E2-ACCE-486D2DA2DC2B}"/>
              </a:ext>
            </a:extLst>
          </p:cNvPr>
          <p:cNvGrpSpPr/>
          <p:nvPr/>
        </p:nvGrpSpPr>
        <p:grpSpPr>
          <a:xfrm>
            <a:off x="5503221" y="6403087"/>
            <a:ext cx="1558375" cy="521875"/>
            <a:chOff x="5503221" y="6403087"/>
            <a:chExt cx="1558375" cy="521875"/>
          </a:xfrm>
        </p:grpSpPr>
        <p:sp>
          <p:nvSpPr>
            <p:cNvPr id="12" name="Rectangle: Rounded Corners 11">
              <a:extLst>
                <a:ext uri="{FF2B5EF4-FFF2-40B4-BE49-F238E27FC236}">
                  <a16:creationId xmlns:a16="http://schemas.microsoft.com/office/drawing/2014/main" id="{B687A663-5E0D-4C13-9504-55DDA6252786}"/>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BB4F4929-18D1-4639-9083-7D82D2EE0CA6}"/>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8" name="Rectangle 17">
              <a:hlinkClick r:id="rId2"/>
              <a:extLst>
                <a:ext uri="{FF2B5EF4-FFF2-40B4-BE49-F238E27FC236}">
                  <a16:creationId xmlns:a16="http://schemas.microsoft.com/office/drawing/2014/main" id="{9FC93C2B-D5DD-425F-B932-D158BBE42021}"/>
                </a:ext>
              </a:extLst>
            </p:cNvPr>
            <p:cNvSpPr/>
            <p:nvPr/>
          </p:nvSpPr>
          <p:spPr>
            <a:xfrm>
              <a:off x="5503222" y="6411184"/>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3" name="Picture 2">
            <a:extLst>
              <a:ext uri="{FF2B5EF4-FFF2-40B4-BE49-F238E27FC236}">
                <a16:creationId xmlns:a16="http://schemas.microsoft.com/office/drawing/2014/main" id="{F98BED4E-2620-4A22-AD73-9EDD605D610C}"/>
              </a:ext>
            </a:extLst>
          </p:cNvPr>
          <p:cNvPicPr>
            <a:picLocks noChangeAspect="1"/>
          </p:cNvPicPr>
          <p:nvPr/>
        </p:nvPicPr>
        <p:blipFill>
          <a:blip r:embed="rId3"/>
          <a:stretch>
            <a:fillRect/>
          </a:stretch>
        </p:blipFill>
        <p:spPr>
          <a:xfrm>
            <a:off x="386817" y="3034025"/>
            <a:ext cx="4297680" cy="3878580"/>
          </a:xfrm>
          <a:prstGeom prst="rect">
            <a:avLst/>
          </a:prstGeom>
        </p:spPr>
      </p:pic>
    </p:spTree>
    <p:extLst>
      <p:ext uri="{BB962C8B-B14F-4D97-AF65-F5344CB8AC3E}">
        <p14:creationId xmlns:p14="http://schemas.microsoft.com/office/powerpoint/2010/main" val="179392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F19C6C5-E6D4-461F-88D7-8816AAFA9531}"/>
              </a:ext>
            </a:extLst>
          </p:cNvPr>
          <p:cNvSpPr/>
          <p:nvPr/>
        </p:nvSpPr>
        <p:spPr>
          <a:xfrm>
            <a:off x="5865962" y="0"/>
            <a:ext cx="4825851"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Tech in restaurants </a:t>
            </a:r>
            <a:br>
              <a:rPr lang="en-GB" dirty="0"/>
            </a:br>
            <a:r>
              <a:rPr lang="en-GB" dirty="0"/>
              <a:t> </a:t>
            </a:r>
          </a:p>
        </p:txBody>
      </p:sp>
      <p:sp>
        <p:nvSpPr>
          <p:cNvPr id="3" name="Content Placeholder 2">
            <a:extLst>
              <a:ext uri="{FF2B5EF4-FFF2-40B4-BE49-F238E27FC236}">
                <a16:creationId xmlns:a16="http://schemas.microsoft.com/office/drawing/2014/main" id="{F9361FB5-5977-4901-9FC3-742F84E3A8C0}"/>
              </a:ext>
            </a:extLst>
          </p:cNvPr>
          <p:cNvSpPr>
            <a:spLocks noGrp="1"/>
          </p:cNvSpPr>
          <p:nvPr>
            <p:ph idx="1"/>
          </p:nvPr>
        </p:nvSpPr>
        <p:spPr>
          <a:xfrm>
            <a:off x="388414" y="1512604"/>
            <a:ext cx="4957492" cy="5400000"/>
          </a:xfrm>
        </p:spPr>
        <p:txBody>
          <a:bodyPr/>
          <a:lstStyle/>
          <a:p>
            <a:pPr>
              <a:spcAft>
                <a:spcPts val="1000"/>
              </a:spcAft>
            </a:pPr>
            <a:r>
              <a:rPr lang="en-GB" sz="2000" b="0" dirty="0">
                <a:latin typeface="+mj-lt"/>
                <a:ea typeface="Calibri" panose="020F0502020204030204" pitchFamily="34" charset="0"/>
                <a:cs typeface="Times New Roman" panose="02020603050405020304" pitchFamily="18" charset="0"/>
              </a:rPr>
              <a:t>Technology is being used in many different ways in restaurants. These pictures are from the Mini Chef restaurant in the Lego House in Denmark. </a:t>
            </a:r>
          </a:p>
          <a:p>
            <a:pPr>
              <a:spcAft>
                <a:spcPts val="1000"/>
              </a:spcAft>
            </a:pPr>
            <a:r>
              <a:rPr lang="en-GB" sz="2000" b="0" dirty="0">
                <a:latin typeface="+mj-lt"/>
                <a:ea typeface="Calibri" panose="020F0502020204030204" pitchFamily="34" charset="0"/>
                <a:cs typeface="Times New Roman" panose="02020603050405020304" pitchFamily="18" charset="0"/>
              </a:rPr>
              <a:t>In this restaurant customers choose their food from the menu by building their choice with Lego bricks. The food is then delivered via conveyer belts and robots. </a:t>
            </a: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r>
              <a:rPr lang="en-GB" sz="2000" b="0" dirty="0">
                <a:latin typeface="+mj-lt"/>
                <a:ea typeface="Calibri" panose="020F0502020204030204" pitchFamily="34" charset="0"/>
                <a:cs typeface="Times New Roman" panose="02020603050405020304" pitchFamily="18" charset="0"/>
              </a:rPr>
              <a:t>Would you like a job designing and creating tech like this?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solidFill>
                  <a:schemeClr val="tx1"/>
                </a:solidFill>
              </a:rPr>
              <a:pPr/>
              <a:t>8</a:t>
            </a:fld>
            <a:endParaRPr lang="en-GB" dirty="0">
              <a:solidFill>
                <a:schemeClr val="tx1"/>
              </a:solidFill>
            </a:endParaRPr>
          </a:p>
        </p:txBody>
      </p:sp>
      <p:sp>
        <p:nvSpPr>
          <p:cNvPr id="14" name="TextBox 13">
            <a:extLst>
              <a:ext uri="{FF2B5EF4-FFF2-40B4-BE49-F238E27FC236}">
                <a16:creationId xmlns:a16="http://schemas.microsoft.com/office/drawing/2014/main" id="{9F306E80-6810-4418-93B1-96B1F47F618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7" name="Picture 2" descr="MINI CHEF, Billund - Updated 2020 Restaurant Reviews, Menu ...">
            <a:extLst>
              <a:ext uri="{FF2B5EF4-FFF2-40B4-BE49-F238E27FC236}">
                <a16:creationId xmlns:a16="http://schemas.microsoft.com/office/drawing/2014/main" id="{00A6BFD5-6CC7-414B-9ECB-82EA6784D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1"/>
          <a:stretch/>
        </p:blipFill>
        <p:spPr bwMode="auto">
          <a:xfrm>
            <a:off x="6288657" y="396816"/>
            <a:ext cx="4014742" cy="227898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F79DF448-086F-4B77-B84A-CD93E0497446}"/>
              </a:ext>
            </a:extLst>
          </p:cNvPr>
          <p:cNvGrpSpPr/>
          <p:nvPr/>
        </p:nvGrpSpPr>
        <p:grpSpPr>
          <a:xfrm>
            <a:off x="401313" y="4587744"/>
            <a:ext cx="1558375" cy="513778"/>
            <a:chOff x="5503221" y="6398827"/>
            <a:chExt cx="1558375" cy="513778"/>
          </a:xfrm>
        </p:grpSpPr>
        <p:sp>
          <p:nvSpPr>
            <p:cNvPr id="12" name="Rectangle: Rounded Corners 11">
              <a:extLst>
                <a:ext uri="{FF2B5EF4-FFF2-40B4-BE49-F238E27FC236}">
                  <a16:creationId xmlns:a16="http://schemas.microsoft.com/office/drawing/2014/main" id="{6FB498C6-53DF-496B-89D8-D9C43CD3A709}"/>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F3BEF71B-C9F9-4523-9E89-85059DD58C74}"/>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5" name="Rectangle 14">
              <a:hlinkClick r:id="rId3"/>
              <a:extLst>
                <a:ext uri="{FF2B5EF4-FFF2-40B4-BE49-F238E27FC236}">
                  <a16:creationId xmlns:a16="http://schemas.microsoft.com/office/drawing/2014/main" id="{A0D0B46E-B9BF-4A34-8231-290174CDCF26}"/>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2" name="Picture 1">
            <a:extLst>
              <a:ext uri="{FF2B5EF4-FFF2-40B4-BE49-F238E27FC236}">
                <a16:creationId xmlns:a16="http://schemas.microsoft.com/office/drawing/2014/main" id="{67E62D1A-48BE-454D-8F58-5564D405EA69}"/>
              </a:ext>
            </a:extLst>
          </p:cNvPr>
          <p:cNvPicPr>
            <a:picLocks noChangeAspect="1"/>
          </p:cNvPicPr>
          <p:nvPr/>
        </p:nvPicPr>
        <p:blipFill>
          <a:blip r:embed="rId4"/>
          <a:stretch>
            <a:fillRect/>
          </a:stretch>
        </p:blipFill>
        <p:spPr>
          <a:xfrm>
            <a:off x="6288657" y="2860765"/>
            <a:ext cx="4015740" cy="4046220"/>
          </a:xfrm>
          <a:prstGeom prst="rect">
            <a:avLst/>
          </a:prstGeom>
        </p:spPr>
      </p:pic>
    </p:spTree>
    <p:extLst>
      <p:ext uri="{BB962C8B-B14F-4D97-AF65-F5344CB8AC3E}">
        <p14:creationId xmlns:p14="http://schemas.microsoft.com/office/powerpoint/2010/main" val="622408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989387"/>
            <a:ext cx="10691813" cy="4570288"/>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Tech in restaurants</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9</a:t>
            </a:fld>
            <a:endParaRPr lang="en-GB" dirty="0"/>
          </a:p>
        </p:txBody>
      </p:sp>
      <p:pic>
        <p:nvPicPr>
          <p:cNvPr id="1026" name="Picture 2" descr="Meet Timea, Afghanistan's first robot waitress | Euronews">
            <a:extLst>
              <a:ext uri="{FF2B5EF4-FFF2-40B4-BE49-F238E27FC236}">
                <a16:creationId xmlns:a16="http://schemas.microsoft.com/office/drawing/2014/main" id="{66E7A5DD-9059-4B44-8AA9-EC7519BF1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306" y="1265104"/>
            <a:ext cx="6154094" cy="34552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A093AF2-9371-4195-A250-D026C7E82FF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pic>
        <p:nvPicPr>
          <p:cNvPr id="3" name="Picture 2">
            <a:extLst>
              <a:ext uri="{FF2B5EF4-FFF2-40B4-BE49-F238E27FC236}">
                <a16:creationId xmlns:a16="http://schemas.microsoft.com/office/drawing/2014/main" id="{89D2E05F-F3EE-4A76-BA31-DE89E6A94FA7}"/>
              </a:ext>
            </a:extLst>
          </p:cNvPr>
          <p:cNvPicPr>
            <a:picLocks noChangeAspect="1"/>
          </p:cNvPicPr>
          <p:nvPr/>
        </p:nvPicPr>
        <p:blipFill>
          <a:blip r:embed="rId3"/>
          <a:stretch>
            <a:fillRect/>
          </a:stretch>
        </p:blipFill>
        <p:spPr>
          <a:xfrm>
            <a:off x="388414" y="2999479"/>
            <a:ext cx="5760720" cy="3909060"/>
          </a:xfrm>
          <a:prstGeom prst="rect">
            <a:avLst/>
          </a:prstGeom>
        </p:spPr>
      </p:pic>
    </p:spTree>
    <p:extLst>
      <p:ext uri="{BB962C8B-B14F-4D97-AF65-F5344CB8AC3E}">
        <p14:creationId xmlns:p14="http://schemas.microsoft.com/office/powerpoint/2010/main" val="5448614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90,5,Meet today’s role model"/>
</p:tagLst>
</file>

<file path=ppt/theme/theme1.xml><?xml version="1.0" encoding="utf-8"?>
<a:theme xmlns:a="http://schemas.openxmlformats.org/drawingml/2006/main" name="PwC">
  <a:themeElements>
    <a:clrScheme name="Tech We Can">
      <a:dk1>
        <a:srgbClr val="000000"/>
      </a:dk1>
      <a:lt1>
        <a:srgbClr val="FFFFFF"/>
      </a:lt1>
      <a:dk2>
        <a:srgbClr val="2F2F53"/>
      </a:dk2>
      <a:lt2>
        <a:srgbClr val="DEDEDE"/>
      </a:lt2>
      <a:accent1>
        <a:srgbClr val="1F2E79"/>
      </a:accent1>
      <a:accent2>
        <a:srgbClr val="60A0FA"/>
      </a:accent2>
      <a:accent3>
        <a:srgbClr val="EC5750"/>
      </a:accent3>
      <a:accent4>
        <a:srgbClr val="FACE78"/>
      </a:accent4>
      <a:accent5>
        <a:srgbClr val="2D2C31"/>
      </a:accent5>
      <a:accent6>
        <a:srgbClr val="0B8C98"/>
      </a:accent6>
      <a:hlink>
        <a:srgbClr val="60A0FA"/>
      </a:hlink>
      <a:folHlink>
        <a:srgbClr val="2D2C31"/>
      </a:folHlink>
    </a:clrScheme>
    <a:fontScheme name="Custom 1">
      <a:majorFont>
        <a:latin typeface="Arial"/>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16x9 PowerPoint 08Oct2018" id="{BF377696-7D08-47D2-AF19-27D76F4E8FB7}" vid="{71BF8C14-62C8-40A5-97EF-74ED9907CD5B}"/>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docProps/app.xml><?xml version="1.0" encoding="utf-8"?>
<Properties xmlns="http://schemas.openxmlformats.org/officeDocument/2006/extended-properties" xmlns:vt="http://schemas.openxmlformats.org/officeDocument/2006/docPropsVTypes">
  <Template>PwC_16x9_PowerPoint_Template_2018</Template>
  <TotalTime>0</TotalTime>
  <Words>701</Words>
  <Application>Microsoft Office PowerPoint</Application>
  <PresentationFormat>Custom</PresentationFormat>
  <Paragraphs>90</Paragraphs>
  <Slides>12</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PwC</vt:lpstr>
      <vt:lpstr>Tech for Food: Teacher notes</vt:lpstr>
      <vt:lpstr>Share homework</vt:lpstr>
      <vt:lpstr>Food </vt:lpstr>
      <vt:lpstr>How is Tech used for Food?</vt:lpstr>
      <vt:lpstr>Meet today’s role model</vt:lpstr>
      <vt:lpstr>Your task</vt:lpstr>
      <vt:lpstr>Class discussion </vt:lpstr>
      <vt:lpstr>Tech in restaurants   </vt:lpstr>
      <vt:lpstr>Tech in restaurants</vt:lpstr>
      <vt:lpstr>Your task</vt:lpstr>
      <vt:lpstr>Careers in Tech for Food</vt:lpstr>
      <vt:lpstr>Homework</vt:lpstr>
    </vt:vector>
  </TitlesOfParts>
  <Manager/>
  <Company>PricewaterhouseCoopers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Mark Scales</dc:creator>
  <cp:keywords/>
  <dc:description/>
  <cp:lastModifiedBy>Poppy Patel</cp:lastModifiedBy>
  <cp:revision>467</cp:revision>
  <dcterms:created xsi:type="dcterms:W3CDTF">2018-10-18T09:26:04Z</dcterms:created>
  <dcterms:modified xsi:type="dcterms:W3CDTF">2025-07-17T10:00:46Z</dcterms:modified>
  <cp:category/>
</cp:coreProperties>
</file>